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56" r:id="rId3"/>
    <p:sldId id="257" r:id="rId4"/>
    <p:sldId id="258" r:id="rId5"/>
    <p:sldId id="267" r:id="rId6"/>
    <p:sldId id="268" r:id="rId7"/>
    <p:sldId id="269" r:id="rId8"/>
    <p:sldId id="270" r:id="rId9"/>
    <p:sldId id="281" r:id="rId10"/>
    <p:sldId id="271" r:id="rId11"/>
    <p:sldId id="283" r:id="rId12"/>
    <p:sldId id="273" r:id="rId13"/>
    <p:sldId id="274" r:id="rId14"/>
    <p:sldId id="282" r:id="rId15"/>
    <p:sldId id="286" r:id="rId16"/>
    <p:sldId id="285" r:id="rId17"/>
    <p:sldId id="284" r:id="rId18"/>
    <p:sldId id="259" r:id="rId19"/>
    <p:sldId id="261" r:id="rId20"/>
    <p:sldId id="287" r:id="rId21"/>
    <p:sldId id="288" r:id="rId22"/>
    <p:sldId id="27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3" d="100"/>
          <a:sy n="73" d="100"/>
        </p:scale>
        <p:origin x="53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9159A-9011-4042-A2C7-43782CDA0FA6}" type="datetimeFigureOut">
              <a:rPr lang="zh-CN" altLang="en-US" smtClean="0"/>
              <a:t>2020/1/10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5BDA0-9F00-415E-8F94-9D396F20B079}" type="slidenum">
              <a:rPr lang="zh-CN" altLang="en-US" smtClean="0"/>
              <a:t>‹#›</a:t>
            </a:fld>
            <a:endParaRPr lang="zh-CN" altLang="en-US"/>
          </a:p>
        </p:txBody>
      </p:sp>
    </p:spTree>
    <p:extLst>
      <p:ext uri="{BB962C8B-B14F-4D97-AF65-F5344CB8AC3E}">
        <p14:creationId xmlns:p14="http://schemas.microsoft.com/office/powerpoint/2010/main" val="2864778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4425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a:t>
            </a:fld>
            <a:endParaRPr lang="zh-CN" altLang="en-US" dirty="0"/>
          </a:p>
        </p:txBody>
      </p:sp>
    </p:spTree>
    <p:extLst>
      <p:ext uri="{BB962C8B-B14F-4D97-AF65-F5344CB8AC3E}">
        <p14:creationId xmlns:p14="http://schemas.microsoft.com/office/powerpoint/2010/main" val="288664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165439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343665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2218725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Spring Cloud</a:t>
            </a:r>
            <a:r>
              <a:rPr lang="zh-CN" altLang="en-US" sz="1200" b="0" i="0" kern="1200" dirty="0" smtClean="0">
                <a:solidFill>
                  <a:schemeClr val="tx1"/>
                </a:solidFill>
                <a:effectLst/>
                <a:latin typeface="+mn-lt"/>
                <a:ea typeface="+mn-ea"/>
                <a:cs typeface="+mn-cs"/>
              </a:rPr>
              <a:t>对于中小型互联网公司来说是一种福音，因为这类公司往往没有实力或者没有足够的资金投入去开发自己的分布式系统基础设施，使用</a:t>
            </a:r>
            <a:r>
              <a:rPr lang="en-US" altLang="zh-CN" sz="1200" b="0" i="0" kern="1200" dirty="0" smtClean="0">
                <a:solidFill>
                  <a:schemeClr val="tx1"/>
                </a:solidFill>
                <a:effectLst/>
                <a:latin typeface="+mn-lt"/>
                <a:ea typeface="+mn-ea"/>
                <a:cs typeface="+mn-cs"/>
              </a:rPr>
              <a:t>Spring Cloud</a:t>
            </a:r>
            <a:r>
              <a:rPr lang="zh-CN" altLang="en-US" sz="1200" b="0" i="0" kern="1200" dirty="0" smtClean="0">
                <a:solidFill>
                  <a:schemeClr val="tx1"/>
                </a:solidFill>
                <a:effectLst/>
                <a:latin typeface="+mn-lt"/>
                <a:ea typeface="+mn-ea"/>
                <a:cs typeface="+mn-cs"/>
              </a:rPr>
              <a:t>一站式解决方案能在从容应对业务发展的同时大大减少开发成本。同时，随着近几年微服务架构和</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容器概念的火爆，也会让</a:t>
            </a:r>
            <a:r>
              <a:rPr lang="en-US" altLang="zh-CN" sz="1200" b="0" i="0" kern="1200" dirty="0" smtClean="0">
                <a:solidFill>
                  <a:schemeClr val="tx1"/>
                </a:solidFill>
                <a:effectLst/>
                <a:latin typeface="+mn-lt"/>
                <a:ea typeface="+mn-ea"/>
                <a:cs typeface="+mn-cs"/>
              </a:rPr>
              <a:t>Spring Cloud</a:t>
            </a:r>
            <a:r>
              <a:rPr lang="zh-CN" altLang="en-US" sz="1200" b="0" i="0" kern="1200" dirty="0" smtClean="0">
                <a:solidFill>
                  <a:schemeClr val="tx1"/>
                </a:solidFill>
                <a:effectLst/>
                <a:latin typeface="+mn-lt"/>
                <a:ea typeface="+mn-ea"/>
                <a:cs typeface="+mn-cs"/>
              </a:rPr>
              <a:t>在未来越来越“云”化的软件开发风格中立有一席之地，尤其是在目前五花八门的分布式解决方案中提供了标准化的、全站式的技术方案，意义可能会堪比当前</a:t>
            </a:r>
            <a:r>
              <a:rPr lang="en-US" altLang="zh-CN" sz="1200" b="0" i="0" kern="1200" dirty="0" smtClean="0">
                <a:solidFill>
                  <a:schemeClr val="tx1"/>
                </a:solidFill>
                <a:effectLst/>
                <a:latin typeface="+mn-lt"/>
                <a:ea typeface="+mn-ea"/>
                <a:cs typeface="+mn-cs"/>
              </a:rPr>
              <a:t>Servlet</a:t>
            </a:r>
            <a:r>
              <a:rPr lang="zh-CN" altLang="en-US" sz="1200" b="0" i="0" kern="1200" dirty="0" smtClean="0">
                <a:solidFill>
                  <a:schemeClr val="tx1"/>
                </a:solidFill>
                <a:effectLst/>
                <a:latin typeface="+mn-lt"/>
                <a:ea typeface="+mn-ea"/>
                <a:cs typeface="+mn-cs"/>
              </a:rPr>
              <a:t>规范的诞生，有效推进服务端软件系统技术水平的进步。</a:t>
            </a:r>
            <a:endParaRPr lang="zh-CN" altLang="en-US" dirty="0"/>
          </a:p>
        </p:txBody>
      </p:sp>
      <p:sp>
        <p:nvSpPr>
          <p:cNvPr id="4" name="灯片编号占位符 3"/>
          <p:cNvSpPr>
            <a:spLocks noGrp="1"/>
          </p:cNvSpPr>
          <p:nvPr>
            <p:ph type="sldNum" sz="quarter" idx="10"/>
          </p:nvPr>
        </p:nvSpPr>
        <p:spPr/>
        <p:txBody>
          <a:bodyPr/>
          <a:lstStyle/>
          <a:p>
            <a:fld id="{AC75BDA0-9F00-415E-8F94-9D396F20B079}" type="slidenum">
              <a:rPr lang="zh-CN" altLang="en-US" smtClean="0"/>
              <a:t>12</a:t>
            </a:fld>
            <a:endParaRPr lang="zh-CN" altLang="en-US"/>
          </a:p>
        </p:txBody>
      </p:sp>
    </p:spTree>
    <p:extLst>
      <p:ext uri="{BB962C8B-B14F-4D97-AF65-F5344CB8AC3E}">
        <p14:creationId xmlns:p14="http://schemas.microsoft.com/office/powerpoint/2010/main" val="111610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Spring Cloud</a:t>
            </a:r>
            <a:r>
              <a:rPr lang="zh-CN" altLang="en-US" sz="1200" b="0" i="0" kern="1200" dirty="0" smtClean="0">
                <a:solidFill>
                  <a:schemeClr val="tx1"/>
                </a:solidFill>
                <a:effectLst/>
                <a:latin typeface="+mn-lt"/>
                <a:ea typeface="+mn-ea"/>
                <a:cs typeface="+mn-cs"/>
              </a:rPr>
              <a:t>对于中小型互联网公司来说是一种福音，因为这类公司往往没有实力或者没有足够的资金投入去开发自己的分布式系统基础设施，使用</a:t>
            </a:r>
            <a:r>
              <a:rPr lang="en-US" altLang="zh-CN" sz="1200" b="0" i="0" kern="1200" dirty="0" smtClean="0">
                <a:solidFill>
                  <a:schemeClr val="tx1"/>
                </a:solidFill>
                <a:effectLst/>
                <a:latin typeface="+mn-lt"/>
                <a:ea typeface="+mn-ea"/>
                <a:cs typeface="+mn-cs"/>
              </a:rPr>
              <a:t>Spring Cloud</a:t>
            </a:r>
            <a:r>
              <a:rPr lang="zh-CN" altLang="en-US" sz="1200" b="0" i="0" kern="1200" dirty="0" smtClean="0">
                <a:solidFill>
                  <a:schemeClr val="tx1"/>
                </a:solidFill>
                <a:effectLst/>
                <a:latin typeface="+mn-lt"/>
                <a:ea typeface="+mn-ea"/>
                <a:cs typeface="+mn-cs"/>
              </a:rPr>
              <a:t>一站式解决方案能在从容应对业务发展的同时大大减少开发成本。同时，随着近几年微服务架构和</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容器概念的火爆，也会让</a:t>
            </a:r>
            <a:r>
              <a:rPr lang="en-US" altLang="zh-CN" sz="1200" b="0" i="0" kern="1200" dirty="0" smtClean="0">
                <a:solidFill>
                  <a:schemeClr val="tx1"/>
                </a:solidFill>
                <a:effectLst/>
                <a:latin typeface="+mn-lt"/>
                <a:ea typeface="+mn-ea"/>
                <a:cs typeface="+mn-cs"/>
              </a:rPr>
              <a:t>Spring Cloud</a:t>
            </a:r>
            <a:r>
              <a:rPr lang="zh-CN" altLang="en-US" sz="1200" b="0" i="0" kern="1200" dirty="0" smtClean="0">
                <a:solidFill>
                  <a:schemeClr val="tx1"/>
                </a:solidFill>
                <a:effectLst/>
                <a:latin typeface="+mn-lt"/>
                <a:ea typeface="+mn-ea"/>
                <a:cs typeface="+mn-cs"/>
              </a:rPr>
              <a:t>在未来越来越“云”化的软件开发风格中立有一席之地，尤其是在目前五花八门的分布式解决方案中提供了标准化的、全站式的技术方案，意义可能会堪比当前</a:t>
            </a:r>
            <a:r>
              <a:rPr lang="en-US" altLang="zh-CN" sz="1200" b="0" i="0" kern="1200" dirty="0" smtClean="0">
                <a:solidFill>
                  <a:schemeClr val="tx1"/>
                </a:solidFill>
                <a:effectLst/>
                <a:latin typeface="+mn-lt"/>
                <a:ea typeface="+mn-ea"/>
                <a:cs typeface="+mn-cs"/>
              </a:rPr>
              <a:t>Servlet</a:t>
            </a:r>
            <a:r>
              <a:rPr lang="zh-CN" altLang="en-US" sz="1200" b="0" i="0" kern="1200" dirty="0" smtClean="0">
                <a:solidFill>
                  <a:schemeClr val="tx1"/>
                </a:solidFill>
                <a:effectLst/>
                <a:latin typeface="+mn-lt"/>
                <a:ea typeface="+mn-ea"/>
                <a:cs typeface="+mn-cs"/>
              </a:rPr>
              <a:t>规范的诞生，有效推进服务端软件系统技术水平的进步。</a:t>
            </a:r>
            <a:endParaRPr lang="zh-CN" altLang="en-US" dirty="0"/>
          </a:p>
        </p:txBody>
      </p:sp>
      <p:sp>
        <p:nvSpPr>
          <p:cNvPr id="4" name="灯片编号占位符 3"/>
          <p:cNvSpPr>
            <a:spLocks noGrp="1"/>
          </p:cNvSpPr>
          <p:nvPr>
            <p:ph type="sldNum" sz="quarter" idx="10"/>
          </p:nvPr>
        </p:nvSpPr>
        <p:spPr/>
        <p:txBody>
          <a:bodyPr/>
          <a:lstStyle/>
          <a:p>
            <a:fld id="{AC75BDA0-9F00-415E-8F94-9D396F20B079}" type="slidenum">
              <a:rPr lang="zh-CN" altLang="en-US" smtClean="0"/>
              <a:t>13</a:t>
            </a:fld>
            <a:endParaRPr lang="zh-CN" altLang="en-US"/>
          </a:p>
        </p:txBody>
      </p:sp>
    </p:spTree>
    <p:extLst>
      <p:ext uri="{BB962C8B-B14F-4D97-AF65-F5344CB8AC3E}">
        <p14:creationId xmlns:p14="http://schemas.microsoft.com/office/powerpoint/2010/main" val="393733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17</a:t>
            </a:fld>
            <a:endParaRPr lang="zh-CN" altLang="en-US" dirty="0"/>
          </a:p>
        </p:txBody>
      </p:sp>
    </p:spTree>
    <p:extLst>
      <p:ext uri="{BB962C8B-B14F-4D97-AF65-F5344CB8AC3E}">
        <p14:creationId xmlns:p14="http://schemas.microsoft.com/office/powerpoint/2010/main" val="345413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352912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336171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1992776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3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4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4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 name="组合 2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27" name="组合 2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3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3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3014876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372211738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4" name="组合 5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55" name="组合 5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6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714046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98336507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50356794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spTree>
    <p:extLst>
      <p:ext uri="{BB962C8B-B14F-4D97-AF65-F5344CB8AC3E}">
        <p14:creationId xmlns:p14="http://schemas.microsoft.com/office/powerpoint/2010/main" val="2856052302"/>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2365271571"/>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99887604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1363147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20" name="组合 19">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83165457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3792026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707431316"/>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63516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670265125"/>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defTabSz="91440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4192988935"/>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85102423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37418969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311071931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r>
              <a:rPr lang="en-US" altLang="zh-CN" sz="72000" dirty="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269658222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34963167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471092511"/>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42634"/>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8722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54656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03306655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4292216396"/>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236947020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514241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61619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8241203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23213299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1104811990"/>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3"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0"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27"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 name="组合 10">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1"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9"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6"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7491720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1717604785"/>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3"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0"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27"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 name="组合 10">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1"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9"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6"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7816447"/>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569648212"/>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8"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5"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2"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14">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6" name="组合 15">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6"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4"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1"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1467547028"/>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3859575102"/>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28264724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97245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2046623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4228132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1945638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2416090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CCA3227-057A-4AEF-B9E6-0CC6E03DF78D}" type="datetimeFigureOut">
              <a:rPr lang="zh-CN" altLang="en-US" smtClean="0"/>
              <a:t>2020/1/10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354010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A3227-057A-4AEF-B9E6-0CC6E03DF78D}" type="datetimeFigureOut">
              <a:rPr lang="zh-CN" altLang="en-US" smtClean="0"/>
              <a:t>2020/1/10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2884023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2020/1/10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extLst>
      <p:ext uri="{BB962C8B-B14F-4D97-AF65-F5344CB8AC3E}">
        <p14:creationId xmlns:p14="http://schemas.microsoft.com/office/powerpoint/2010/main" val="29914753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hyperlink" Target="http://10.62.152.224/" TargetMode="Externa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13420" y="2558484"/>
            <a:ext cx="6236023" cy="1200329"/>
          </a:xfrm>
        </p:spPr>
        <p:txBody>
          <a:bodyPr/>
          <a:lstStyle/>
          <a:p>
            <a:r>
              <a:rPr lang="zh-CN" altLang="en-US" dirty="0" smtClean="0"/>
              <a:t>基于</a:t>
            </a:r>
            <a:r>
              <a:rPr lang="en-US" altLang="zh-CN" dirty="0" err="1" smtClean="0"/>
              <a:t>SpringCloud+Docker</a:t>
            </a:r>
            <a:r>
              <a:rPr lang="zh-CN" altLang="en-US" dirty="0" smtClean="0"/>
              <a:t>的新闻系统</a:t>
            </a:r>
            <a:endParaRPr lang="zh-CN" altLang="en-US" dirty="0"/>
          </a:p>
        </p:txBody>
      </p:sp>
      <p:sp>
        <p:nvSpPr>
          <p:cNvPr id="7" name="文本占位符 6"/>
          <p:cNvSpPr>
            <a:spLocks noGrp="1"/>
          </p:cNvSpPr>
          <p:nvPr>
            <p:ph type="body" sz="quarter" idx="16"/>
          </p:nvPr>
        </p:nvSpPr>
        <p:spPr>
          <a:xfrm>
            <a:off x="5143364" y="4198687"/>
            <a:ext cx="5598700" cy="345094"/>
          </a:xfrm>
        </p:spPr>
        <p:txBody>
          <a:bodyPr/>
          <a:lstStyle/>
          <a:p>
            <a:r>
              <a:rPr lang="zh-CN" altLang="en-US" dirty="0" smtClean="0"/>
              <a:t>时间</a:t>
            </a:r>
            <a:r>
              <a:rPr lang="zh-CN" altLang="en-US" dirty="0"/>
              <a:t>：</a:t>
            </a:r>
            <a:r>
              <a:rPr lang="en-US" altLang="zh-CN" dirty="0" smtClean="0"/>
              <a:t>2020/1/11</a:t>
            </a:r>
            <a:endParaRPr lang="en-US" altLang="zh-CN" dirty="0"/>
          </a:p>
        </p:txBody>
      </p:sp>
      <p:sp>
        <p:nvSpPr>
          <p:cNvPr id="3" name="文本占位符 2">
            <a:extLst>
              <a:ext uri="{FF2B5EF4-FFF2-40B4-BE49-F238E27FC236}">
                <a16:creationId xmlns:a16="http://schemas.microsoft.com/office/drawing/2014/main" id="{EB11C4C2-65A3-864D-A21D-93C2FDD1798F}"/>
              </a:ext>
            </a:extLst>
          </p:cNvPr>
          <p:cNvSpPr>
            <a:spLocks noGrp="1"/>
          </p:cNvSpPr>
          <p:nvPr>
            <p:ph type="body" sz="quarter" idx="13"/>
          </p:nvPr>
        </p:nvSpPr>
        <p:spPr>
          <a:xfrm>
            <a:off x="5137014" y="2329801"/>
            <a:ext cx="5154585" cy="258532"/>
          </a:xfrm>
        </p:spPr>
        <p:txBody>
          <a:bodyPr/>
          <a:lstStyle/>
          <a:p>
            <a:r>
              <a:rPr lang="zh-CN" altLang="en-US" b="1" dirty="0" smtClean="0"/>
              <a:t>软件体系结构原理与方法</a:t>
            </a:r>
            <a:endParaRPr lang="zh-CN" altLang="en-US" b="1" dirty="0"/>
          </a:p>
        </p:txBody>
      </p:sp>
    </p:spTree>
    <p:extLst>
      <p:ext uri="{BB962C8B-B14F-4D97-AF65-F5344CB8AC3E}">
        <p14:creationId xmlns:p14="http://schemas.microsoft.com/office/powerpoint/2010/main" val="889419230"/>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新闻系统总体</a:t>
            </a:r>
            <a:r>
              <a:rPr lang="en-US" altLang="zh-CN" dirty="0" smtClean="0"/>
              <a:t>package</a:t>
            </a:r>
            <a:r>
              <a:rPr lang="zh-CN" altLang="en-US" dirty="0" smtClean="0"/>
              <a:t>图</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smtClean="0">
                <a:solidFill>
                  <a:schemeClr val="bg1"/>
                </a:solidFill>
              </a:rPr>
              <a:t>2</a:t>
            </a:r>
            <a:endParaRPr lang="zh-CN" altLang="en-US" sz="3600" b="1" dirty="0" smtClean="0">
              <a:solidFill>
                <a:schemeClr val="bg1"/>
              </a:solidFill>
            </a:endParaRPr>
          </a:p>
        </p:txBody>
      </p:sp>
      <p:sp>
        <p:nvSpPr>
          <p:cNvPr id="2" name="文本框 1"/>
          <p:cNvSpPr txBox="1"/>
          <p:nvPr/>
        </p:nvSpPr>
        <p:spPr>
          <a:xfrm>
            <a:off x="5913313" y="1397725"/>
            <a:ext cx="5361852" cy="3693319"/>
          </a:xfrm>
          <a:prstGeom prst="rect">
            <a:avLst/>
          </a:prstGeom>
          <a:noFill/>
        </p:spPr>
        <p:txBody>
          <a:bodyPr wrap="none" rtlCol="0">
            <a:spAutoFit/>
          </a:bodyPr>
          <a:lstStyle/>
          <a:p>
            <a:pPr lvl="0"/>
            <a:r>
              <a:rPr lang="en-US" altLang="zh-CN" b="1" dirty="0" smtClean="0"/>
              <a:t>Eureka-server</a:t>
            </a:r>
            <a:r>
              <a:rPr lang="zh-CN" altLang="en-US" dirty="0"/>
              <a:t>：</a:t>
            </a:r>
            <a:r>
              <a:rPr lang="zh-CN" altLang="zh-CN" dirty="0" smtClean="0"/>
              <a:t>这</a:t>
            </a:r>
            <a:r>
              <a:rPr lang="zh-CN" altLang="zh-CN" dirty="0"/>
              <a:t>是</a:t>
            </a:r>
            <a:r>
              <a:rPr lang="en-US" altLang="zh-CN" dirty="0"/>
              <a:t>Spring cloud</a:t>
            </a:r>
            <a:r>
              <a:rPr lang="zh-CN" altLang="zh-CN" dirty="0"/>
              <a:t>的注册中心</a:t>
            </a:r>
            <a:r>
              <a:rPr lang="zh-CN" altLang="zh-CN" dirty="0" smtClean="0"/>
              <a:t>，</a:t>
            </a:r>
            <a:endParaRPr lang="en-US" altLang="zh-CN" dirty="0" smtClean="0"/>
          </a:p>
          <a:p>
            <a:pPr lvl="0"/>
            <a:r>
              <a:rPr lang="zh-CN" altLang="zh-CN" dirty="0" smtClean="0"/>
              <a:t>是</a:t>
            </a:r>
            <a:r>
              <a:rPr lang="zh-CN" altLang="zh-CN" dirty="0"/>
              <a:t>整个项目的核心文件。</a:t>
            </a:r>
          </a:p>
          <a:p>
            <a:pPr lvl="0"/>
            <a:r>
              <a:rPr lang="en-US" altLang="zh-CN" b="1" dirty="0" smtClean="0"/>
              <a:t>Eureka-client</a:t>
            </a:r>
            <a:r>
              <a:rPr lang="zh-CN" altLang="en-US" dirty="0"/>
              <a:t>：</a:t>
            </a:r>
            <a:r>
              <a:rPr lang="zh-CN" altLang="zh-CN" dirty="0" smtClean="0"/>
              <a:t>这</a:t>
            </a:r>
            <a:r>
              <a:rPr lang="zh-CN" altLang="zh-CN" dirty="0"/>
              <a:t>是主要进行数据库的操作包</a:t>
            </a:r>
            <a:r>
              <a:rPr lang="zh-CN" altLang="zh-CN" dirty="0" smtClean="0"/>
              <a:t>，</a:t>
            </a:r>
            <a:endParaRPr lang="en-US" altLang="zh-CN" dirty="0" smtClean="0"/>
          </a:p>
          <a:p>
            <a:pPr lvl="0"/>
            <a:r>
              <a:rPr lang="zh-CN" altLang="zh-CN" dirty="0" smtClean="0"/>
              <a:t>本</a:t>
            </a:r>
            <a:r>
              <a:rPr lang="zh-CN" altLang="zh-CN" dirty="0"/>
              <a:t>系统中所有的</a:t>
            </a:r>
            <a:r>
              <a:rPr lang="en-US" altLang="zh-CN" dirty="0" smtClean="0"/>
              <a:t>mapper</a:t>
            </a:r>
            <a:r>
              <a:rPr lang="zh-CN" altLang="zh-CN" dirty="0" smtClean="0"/>
              <a:t>文件</a:t>
            </a:r>
            <a:r>
              <a:rPr lang="zh-CN" altLang="zh-CN" dirty="0"/>
              <a:t>都在此文件下，</a:t>
            </a:r>
            <a:r>
              <a:rPr lang="zh-CN" altLang="zh-CN" dirty="0" smtClean="0"/>
              <a:t>此</a:t>
            </a:r>
            <a:endParaRPr lang="en-US" altLang="zh-CN" dirty="0" smtClean="0"/>
          </a:p>
          <a:p>
            <a:pPr lvl="0"/>
            <a:r>
              <a:rPr lang="zh-CN" altLang="zh-CN" dirty="0" smtClean="0"/>
              <a:t>外</a:t>
            </a:r>
            <a:r>
              <a:rPr lang="zh-CN" altLang="zh-CN" dirty="0"/>
              <a:t>还有</a:t>
            </a:r>
            <a:r>
              <a:rPr lang="en-US" altLang="zh-CN" dirty="0" err="1"/>
              <a:t>cotroller</a:t>
            </a:r>
            <a:r>
              <a:rPr lang="zh-CN" altLang="zh-CN" dirty="0"/>
              <a:t>，</a:t>
            </a:r>
            <a:r>
              <a:rPr lang="en-US" altLang="zh-CN" dirty="0"/>
              <a:t>service</a:t>
            </a:r>
            <a:r>
              <a:rPr lang="zh-CN" altLang="zh-CN" dirty="0"/>
              <a:t>进行</a:t>
            </a:r>
            <a:r>
              <a:rPr lang="zh-CN" altLang="zh-CN" dirty="0" smtClean="0"/>
              <a:t>截取</a:t>
            </a:r>
            <a:r>
              <a:rPr lang="zh-CN" altLang="zh-CN" dirty="0"/>
              <a:t>网页信息</a:t>
            </a:r>
            <a:r>
              <a:rPr lang="zh-CN" altLang="zh-CN" dirty="0" smtClean="0"/>
              <a:t>并</a:t>
            </a:r>
            <a:endParaRPr lang="en-US" altLang="zh-CN" dirty="0" smtClean="0"/>
          </a:p>
          <a:p>
            <a:pPr lvl="0"/>
            <a:r>
              <a:rPr lang="zh-CN" altLang="zh-CN" dirty="0" smtClean="0"/>
              <a:t>进行</a:t>
            </a:r>
            <a:r>
              <a:rPr lang="zh-CN" altLang="zh-CN" dirty="0"/>
              <a:t>调用。</a:t>
            </a:r>
          </a:p>
          <a:p>
            <a:pPr lvl="0"/>
            <a:r>
              <a:rPr lang="en-US" altLang="zh-CN" b="1" dirty="0" smtClean="0"/>
              <a:t>Service-ribbon</a:t>
            </a:r>
            <a:r>
              <a:rPr lang="zh-CN" altLang="en-US" dirty="0"/>
              <a:t>：</a:t>
            </a:r>
            <a:r>
              <a:rPr lang="zh-CN" altLang="zh-CN" dirty="0" smtClean="0"/>
              <a:t>这个</a:t>
            </a:r>
            <a:r>
              <a:rPr lang="zh-CN" altLang="zh-CN" dirty="0"/>
              <a:t>文件主要是对用户的操作</a:t>
            </a:r>
            <a:r>
              <a:rPr lang="zh-CN" altLang="zh-CN" dirty="0" smtClean="0"/>
              <a:t>，</a:t>
            </a:r>
            <a:endParaRPr lang="en-US" altLang="zh-CN" dirty="0" smtClean="0"/>
          </a:p>
          <a:p>
            <a:pPr lvl="0"/>
            <a:r>
              <a:rPr lang="zh-CN" altLang="zh-CN" dirty="0" smtClean="0"/>
              <a:t>包括</a:t>
            </a:r>
            <a:r>
              <a:rPr lang="zh-CN" altLang="zh-CN" dirty="0"/>
              <a:t>登录注册，主题</a:t>
            </a:r>
            <a:r>
              <a:rPr lang="zh-CN" altLang="zh-CN" dirty="0" smtClean="0"/>
              <a:t>分类</a:t>
            </a:r>
            <a:r>
              <a:rPr lang="zh-CN" altLang="zh-CN" dirty="0"/>
              <a:t>页面以及查看新闻等</a:t>
            </a:r>
            <a:r>
              <a:rPr lang="zh-CN" altLang="zh-CN" dirty="0" smtClean="0"/>
              <a:t>信</a:t>
            </a:r>
            <a:endParaRPr lang="en-US" altLang="zh-CN" dirty="0" smtClean="0"/>
          </a:p>
          <a:p>
            <a:pPr lvl="0"/>
            <a:r>
              <a:rPr lang="zh-CN" altLang="zh-CN" dirty="0" smtClean="0"/>
              <a:t>息</a:t>
            </a:r>
            <a:r>
              <a:rPr lang="zh-CN" altLang="zh-CN" dirty="0"/>
              <a:t>的后台应用。</a:t>
            </a:r>
          </a:p>
          <a:p>
            <a:pPr lvl="0"/>
            <a:r>
              <a:rPr lang="en-US" altLang="zh-CN" b="1" dirty="0" smtClean="0"/>
              <a:t>Service-</a:t>
            </a:r>
            <a:r>
              <a:rPr lang="en-US" altLang="zh-CN" b="1" dirty="0" err="1" smtClean="0"/>
              <a:t>ribbion</a:t>
            </a:r>
            <a:r>
              <a:rPr lang="en-US" altLang="zh-CN" b="1" dirty="0" smtClean="0"/>
              <a:t>-admin</a:t>
            </a:r>
            <a:r>
              <a:rPr lang="zh-CN" altLang="en-US" dirty="0"/>
              <a:t>：</a:t>
            </a:r>
            <a:r>
              <a:rPr lang="zh-CN" altLang="zh-CN" dirty="0" smtClean="0"/>
              <a:t>这个</a:t>
            </a:r>
            <a:r>
              <a:rPr lang="zh-CN" altLang="zh-CN" dirty="0"/>
              <a:t>文件主要是</a:t>
            </a:r>
            <a:r>
              <a:rPr lang="zh-CN" altLang="zh-CN" dirty="0" smtClean="0"/>
              <a:t>管理员</a:t>
            </a:r>
            <a:endParaRPr lang="en-US" altLang="zh-CN" dirty="0" smtClean="0"/>
          </a:p>
          <a:p>
            <a:pPr lvl="0"/>
            <a:r>
              <a:rPr lang="zh-CN" altLang="zh-CN" dirty="0" smtClean="0"/>
              <a:t>的</a:t>
            </a:r>
            <a:r>
              <a:rPr lang="zh-CN" altLang="zh-CN" dirty="0"/>
              <a:t>操作，包括登录，增删改</a:t>
            </a:r>
            <a:r>
              <a:rPr lang="zh-CN" altLang="zh-CN" dirty="0" smtClean="0"/>
              <a:t>查操作</a:t>
            </a:r>
            <a:r>
              <a:rPr lang="zh-CN" altLang="zh-CN" dirty="0"/>
              <a:t>等。</a:t>
            </a:r>
          </a:p>
          <a:p>
            <a:pPr lvl="0"/>
            <a:r>
              <a:rPr lang="en-US" altLang="zh-CN" b="1" dirty="0" smtClean="0"/>
              <a:t>Service-</a:t>
            </a:r>
            <a:r>
              <a:rPr lang="en-US" altLang="zh-CN" b="1" dirty="0" err="1" smtClean="0"/>
              <a:t>zuul</a:t>
            </a:r>
            <a:r>
              <a:rPr lang="zh-CN" altLang="en-US" dirty="0"/>
              <a:t>：</a:t>
            </a:r>
            <a:r>
              <a:rPr lang="zh-CN" altLang="zh-CN" dirty="0" smtClean="0"/>
              <a:t>这个</a:t>
            </a:r>
            <a:r>
              <a:rPr lang="zh-CN" altLang="zh-CN" dirty="0"/>
              <a:t>文件夹主要是对</a:t>
            </a:r>
            <a:r>
              <a:rPr lang="en-US" altLang="zh-CN" dirty="0" err="1" smtClean="0"/>
              <a:t>Springcloud</a:t>
            </a:r>
            <a:endParaRPr lang="en-US" altLang="zh-CN" dirty="0" smtClean="0"/>
          </a:p>
          <a:p>
            <a:pPr lvl="0"/>
            <a:r>
              <a:rPr lang="zh-CN" altLang="zh-CN" dirty="0" smtClean="0"/>
              <a:t>进行</a:t>
            </a:r>
            <a:r>
              <a:rPr lang="zh-CN" altLang="zh-CN" dirty="0"/>
              <a:t>路由转发，实现能够对系统更加快速的访问。</a:t>
            </a:r>
          </a:p>
        </p:txBody>
      </p:sp>
      <p:pic>
        <p:nvPicPr>
          <p:cNvPr id="6" name="图片 5"/>
          <p:cNvPicPr/>
          <p:nvPr/>
        </p:nvPicPr>
        <p:blipFill>
          <a:blip r:embed="rId2"/>
          <a:stretch>
            <a:fillRect/>
          </a:stretch>
        </p:blipFill>
        <p:spPr>
          <a:xfrm>
            <a:off x="357352" y="1532528"/>
            <a:ext cx="5274310" cy="3558516"/>
          </a:xfrm>
          <a:prstGeom prst="rect">
            <a:avLst/>
          </a:prstGeom>
        </p:spPr>
      </p:pic>
    </p:spTree>
    <p:extLst>
      <p:ext uri="{BB962C8B-B14F-4D97-AF65-F5344CB8AC3E}">
        <p14:creationId xmlns:p14="http://schemas.microsoft.com/office/powerpoint/2010/main" val="1343959257"/>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微服务总体架构图</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smtClean="0">
                <a:solidFill>
                  <a:schemeClr val="bg1"/>
                </a:solidFill>
              </a:rPr>
              <a:t>2</a:t>
            </a:r>
            <a:endParaRPr lang="zh-CN" altLang="en-US" sz="3600" b="1" dirty="0" smtClean="0">
              <a:solidFill>
                <a:schemeClr val="bg1"/>
              </a:solidFill>
            </a:endParaRPr>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357351" y="824448"/>
            <a:ext cx="5599311" cy="5667792"/>
          </a:xfrm>
          <a:prstGeom prst="rect">
            <a:avLst/>
          </a:prstGeom>
        </p:spPr>
      </p:pic>
      <p:sp>
        <p:nvSpPr>
          <p:cNvPr id="2" name="文本框 1"/>
          <p:cNvSpPr txBox="1"/>
          <p:nvPr/>
        </p:nvSpPr>
        <p:spPr>
          <a:xfrm>
            <a:off x="6400800" y="2312125"/>
            <a:ext cx="4084708" cy="2031325"/>
          </a:xfrm>
          <a:prstGeom prst="rect">
            <a:avLst/>
          </a:prstGeom>
          <a:noFill/>
        </p:spPr>
        <p:txBody>
          <a:bodyPr wrap="none" rtlCol="0">
            <a:spAutoFit/>
          </a:bodyPr>
          <a:lstStyle/>
          <a:p>
            <a:r>
              <a:rPr lang="en-US" altLang="zh-CN" dirty="0" smtClean="0"/>
              <a:t>1.</a:t>
            </a:r>
            <a:r>
              <a:rPr lang="zh-CN" altLang="zh-CN" dirty="0"/>
              <a:t>断路器（</a:t>
            </a:r>
            <a:r>
              <a:rPr lang="en-US" altLang="zh-CN" dirty="0" err="1"/>
              <a:t>Hystrix</a:t>
            </a:r>
            <a:r>
              <a:rPr lang="zh-CN" altLang="zh-CN" dirty="0"/>
              <a:t>）</a:t>
            </a:r>
          </a:p>
          <a:p>
            <a:endParaRPr lang="en-US" altLang="zh-CN" dirty="0" smtClean="0"/>
          </a:p>
          <a:p>
            <a:r>
              <a:rPr lang="en-US" altLang="zh-CN" dirty="0" smtClean="0"/>
              <a:t>2.</a:t>
            </a:r>
            <a:r>
              <a:rPr lang="en-US" altLang="zh-CN" dirty="0"/>
              <a:t> Consul</a:t>
            </a:r>
            <a:r>
              <a:rPr lang="zh-CN" altLang="zh-CN" dirty="0"/>
              <a:t>服务治理 和</a:t>
            </a:r>
            <a:r>
              <a:rPr lang="en-US" altLang="zh-CN" dirty="0"/>
              <a:t>Eureka</a:t>
            </a:r>
            <a:r>
              <a:rPr lang="zh-CN" altLang="zh-CN" dirty="0"/>
              <a:t>服务</a:t>
            </a:r>
            <a:r>
              <a:rPr lang="zh-CN" altLang="zh-CN" dirty="0" smtClean="0"/>
              <a:t>治理</a:t>
            </a:r>
            <a:endParaRPr lang="en-US" altLang="zh-CN" dirty="0" smtClean="0"/>
          </a:p>
          <a:p>
            <a:endParaRPr lang="en-US" altLang="zh-CN" dirty="0"/>
          </a:p>
          <a:p>
            <a:r>
              <a:rPr lang="en-US" altLang="zh-CN" dirty="0" smtClean="0"/>
              <a:t>3. </a:t>
            </a:r>
            <a:r>
              <a:rPr lang="en-US" altLang="zh-CN" dirty="0"/>
              <a:t>Nginx</a:t>
            </a:r>
            <a:endParaRPr lang="zh-CN" altLang="zh-CN" dirty="0"/>
          </a:p>
          <a:p>
            <a:endParaRPr lang="en-US" altLang="zh-CN" dirty="0" smtClean="0"/>
          </a:p>
          <a:p>
            <a:r>
              <a:rPr lang="en-US" altLang="zh-CN" dirty="0" smtClean="0"/>
              <a:t>4. </a:t>
            </a:r>
            <a:r>
              <a:rPr lang="en-US" altLang="zh-CN" dirty="0" err="1"/>
              <a:t>Zuul</a:t>
            </a:r>
            <a:r>
              <a:rPr lang="zh-CN" altLang="zh-CN" dirty="0"/>
              <a:t>服务网关</a:t>
            </a:r>
            <a:endParaRPr lang="zh-CN" altLang="en-US" dirty="0"/>
          </a:p>
        </p:txBody>
      </p:sp>
    </p:spTree>
    <p:extLst>
      <p:ext uri="{BB962C8B-B14F-4D97-AF65-F5344CB8AC3E}">
        <p14:creationId xmlns:p14="http://schemas.microsoft.com/office/powerpoint/2010/main" val="3445295322"/>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体系结构图</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smtClean="0">
                <a:solidFill>
                  <a:schemeClr val="bg1"/>
                </a:solidFill>
              </a:rPr>
              <a:t>2</a:t>
            </a:r>
            <a:endParaRPr lang="zh-CN" altLang="en-US" sz="3600" b="1" dirty="0" smtClean="0">
              <a:solidFill>
                <a:schemeClr val="bg1"/>
              </a:solidFill>
            </a:endParaRP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1888217" y="984386"/>
            <a:ext cx="7386411" cy="5207408"/>
          </a:xfrm>
          <a:prstGeom prst="rect">
            <a:avLst/>
          </a:prstGeom>
        </p:spPr>
      </p:pic>
    </p:spTree>
    <p:extLst>
      <p:ext uri="{BB962C8B-B14F-4D97-AF65-F5344CB8AC3E}">
        <p14:creationId xmlns:p14="http://schemas.microsoft.com/office/powerpoint/2010/main" val="223882493"/>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应用组件图</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smtClean="0">
                <a:solidFill>
                  <a:schemeClr val="bg1"/>
                </a:solidFill>
              </a:rPr>
              <a:t>2</a:t>
            </a:r>
            <a:endParaRPr lang="zh-CN" altLang="en-US" sz="3600" b="1" dirty="0" smtClean="0">
              <a:solidFill>
                <a:schemeClr val="bg1"/>
              </a:solidFill>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389596" y="824448"/>
            <a:ext cx="6937284" cy="5406535"/>
          </a:xfrm>
          <a:prstGeom prst="rect">
            <a:avLst/>
          </a:prstGeom>
        </p:spPr>
      </p:pic>
    </p:spTree>
    <p:extLst>
      <p:ext uri="{BB962C8B-B14F-4D97-AF65-F5344CB8AC3E}">
        <p14:creationId xmlns:p14="http://schemas.microsoft.com/office/powerpoint/2010/main" val="3628398806"/>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Eureka service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198" y="824448"/>
            <a:ext cx="9378551" cy="5247289"/>
          </a:xfrm>
          <a:prstGeom prst="rect">
            <a:avLst/>
          </a:prstGeom>
        </p:spPr>
      </p:pic>
    </p:spTree>
    <p:extLst>
      <p:ext uri="{BB962C8B-B14F-4D97-AF65-F5344CB8AC3E}">
        <p14:creationId xmlns:p14="http://schemas.microsoft.com/office/powerpoint/2010/main" val="379819665"/>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负载均衡</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598" y="988977"/>
            <a:ext cx="8264053" cy="4518475"/>
          </a:xfrm>
          <a:prstGeom prst="rect">
            <a:avLst/>
          </a:prstGeom>
        </p:spPr>
      </p:pic>
    </p:spTree>
    <p:extLst>
      <p:ext uri="{BB962C8B-B14F-4D97-AF65-F5344CB8AC3E}">
        <p14:creationId xmlns:p14="http://schemas.microsoft.com/office/powerpoint/2010/main" val="3726323560"/>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550" y="1164077"/>
            <a:ext cx="8688121" cy="4750340"/>
          </a:xfrm>
          <a:prstGeom prst="rect">
            <a:avLst/>
          </a:prstGeom>
        </p:spPr>
      </p:pic>
    </p:spTree>
    <p:extLst>
      <p:ext uri="{BB962C8B-B14F-4D97-AF65-F5344CB8AC3E}">
        <p14:creationId xmlns:p14="http://schemas.microsoft.com/office/powerpoint/2010/main" val="3894448045"/>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547220" y="1286273"/>
            <a:ext cx="4190733" cy="4851002"/>
            <a:chOff x="6547220" y="1286273"/>
            <a:chExt cx="4190733" cy="4851002"/>
          </a:xfrm>
        </p:grpSpPr>
        <p:grpSp>
          <p:nvGrpSpPr>
            <p:cNvPr id="23" name="组合 22">
              <a:extLst>
                <a:ext uri="{FF2B5EF4-FFF2-40B4-BE49-F238E27FC236}">
                  <a16:creationId xmlns:a16="http://schemas.microsoft.com/office/drawing/2014/main" id="{40BD2FF2-AD95-4944-BB7E-831CBF748C84}"/>
                </a:ext>
              </a:extLst>
            </p:cNvPr>
            <p:cNvGrpSpPr/>
            <p:nvPr/>
          </p:nvGrpSpPr>
          <p:grpSpPr>
            <a:xfrm>
              <a:off x="8254405" y="5982373"/>
              <a:ext cx="782996" cy="154902"/>
              <a:chOff x="8286106" y="6063574"/>
              <a:chExt cx="1180111" cy="233464"/>
            </a:xfrm>
          </p:grpSpPr>
          <p:sp>
            <p:nvSpPr>
              <p:cNvPr id="24" name="椭圆 23">
                <a:extLst>
                  <a:ext uri="{FF2B5EF4-FFF2-40B4-BE49-F238E27FC236}">
                    <a16:creationId xmlns:a16="http://schemas.microsoft.com/office/drawing/2014/main" id="{34AD1F0F-5F4B-482F-ABBE-F1E0E620C990}"/>
                  </a:ext>
                </a:extLst>
              </p:cNvPr>
              <p:cNvSpPr/>
              <p:nvPr userDrawn="1"/>
            </p:nvSpPr>
            <p:spPr>
              <a:xfrm>
                <a:off x="8286106"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D2343562-AB72-47B2-8273-F6D7E31B10B1}"/>
                  </a:ext>
                </a:extLst>
              </p:cNvPr>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1E09256E-5322-4AC7-8160-8A97E41C21FC}"/>
                  </a:ext>
                </a:extLst>
              </p:cNvPr>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74AF2E7E-F9C4-446D-A456-C844D18DD7D5}"/>
                  </a:ext>
                </a:extLst>
              </p:cNvPr>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9" name="books-group_25777">
              <a:extLst>
                <a:ext uri="{FF2B5EF4-FFF2-40B4-BE49-F238E27FC236}">
                  <a16:creationId xmlns:a16="http://schemas.microsoft.com/office/drawing/2014/main" id="{E3E821FB-CDBB-47BD-BAF7-07298D0363B3}"/>
                </a:ext>
              </a:extLst>
            </p:cNvPr>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3" name="文本占位符 12">
              <a:extLst>
                <a:ext uri="{FF2B5EF4-FFF2-40B4-BE49-F238E27FC236}">
                  <a16:creationId xmlns:a16="http://schemas.microsoft.com/office/drawing/2014/main" id="{0F7673E7-C907-4517-B8BE-868E548CB899}"/>
                </a:ext>
              </a:extLst>
            </p:cNvPr>
            <p:cNvSpPr txBox="1">
              <a:spLocks/>
            </p:cNvSpPr>
            <p:nvPr/>
          </p:nvSpPr>
          <p:spPr>
            <a:xfrm>
              <a:off x="6547220" y="285985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4000" b="1" i="0" u="none" strike="noStrike" kern="1200" cap="none" spc="0" normalizeH="0" baseline="0" noProof="0" dirty="0" smtClean="0">
                  <a:ln>
                    <a:noFill/>
                  </a:ln>
                  <a:solidFill>
                    <a:schemeClr val="tx1"/>
                  </a:solidFill>
                  <a:effectLst/>
                  <a:uLnTx/>
                  <a:uFillTx/>
                  <a:latin typeface="Arial"/>
                  <a:ea typeface="微软雅黑"/>
                  <a:cs typeface="+mn-cs"/>
                  <a:sym typeface="+mn-lt"/>
                </a:rPr>
                <a:t>Docker</a:t>
              </a:r>
              <a:r>
                <a:rPr kumimoji="0" lang="zh-CN" altLang="en-US" sz="4000" b="1" i="0" u="none" strike="noStrike" kern="1200" cap="none" spc="0" normalizeH="0" baseline="0" noProof="0" dirty="0" smtClean="0">
                  <a:ln>
                    <a:noFill/>
                  </a:ln>
                  <a:solidFill>
                    <a:schemeClr val="tx1"/>
                  </a:solidFill>
                  <a:effectLst/>
                  <a:uLnTx/>
                  <a:uFillTx/>
                  <a:latin typeface="Arial"/>
                  <a:ea typeface="微软雅黑"/>
                  <a:cs typeface="+mn-cs"/>
                  <a:sym typeface="+mn-lt"/>
                </a:rPr>
                <a:t>部署</a:t>
              </a:r>
              <a:endParaRPr kumimoji="0" lang="zh-CN" altLang="en-US" sz="4000" b="1" i="0" u="none" strike="noStrike" kern="1200" cap="none" spc="0" normalizeH="0" baseline="0" noProof="0" dirty="0">
                <a:ln>
                  <a:noFill/>
                </a:ln>
                <a:solidFill>
                  <a:schemeClr val="tx1"/>
                </a:solidFill>
                <a:effectLst/>
                <a:uLnTx/>
                <a:uFillTx/>
                <a:latin typeface="Arial"/>
                <a:ea typeface="微软雅黑"/>
                <a:cs typeface="+mn-cs"/>
                <a:sym typeface="+mn-lt"/>
              </a:endParaRPr>
            </a:p>
          </p:txBody>
        </p:sp>
      </p:grpSp>
    </p:spTree>
    <p:extLst>
      <p:ext uri="{BB962C8B-B14F-4D97-AF65-F5344CB8AC3E}">
        <p14:creationId xmlns:p14="http://schemas.microsoft.com/office/powerpoint/2010/main" val="1602414135"/>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626" y="1462284"/>
            <a:ext cx="11121568" cy="2896177"/>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zh-CN" sz="2200" dirty="0"/>
              <a:t>使用</a:t>
            </a:r>
            <a:r>
              <a:rPr lang="en-US" altLang="zh-CN" sz="2200" dirty="0" err="1"/>
              <a:t>docker</a:t>
            </a:r>
            <a:r>
              <a:rPr lang="en-US" altLang="zh-CN" sz="2200" dirty="0"/>
              <a:t> pull mysql:5.7 </a:t>
            </a:r>
            <a:r>
              <a:rPr lang="zh-CN" altLang="zh-CN" sz="2200" dirty="0"/>
              <a:t>拉取</a:t>
            </a:r>
            <a:r>
              <a:rPr lang="en-US" altLang="zh-CN" sz="2200" dirty="0" err="1"/>
              <a:t>mysql</a:t>
            </a:r>
            <a:r>
              <a:rPr lang="en-US" altLang="zh-CN" sz="2200" dirty="0"/>
              <a:t> </a:t>
            </a:r>
            <a:r>
              <a:rPr lang="zh-CN" altLang="zh-CN" sz="2200" dirty="0"/>
              <a:t>数据库的</a:t>
            </a:r>
            <a:r>
              <a:rPr lang="zh-CN" altLang="zh-CN" sz="2200" dirty="0" smtClean="0"/>
              <a:t>镜像</a:t>
            </a:r>
            <a:endParaRPr lang="en-US" altLang="zh-CN" sz="2200" dirty="0"/>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zh-CN" sz="2200" dirty="0" smtClean="0"/>
              <a:t>使用</a:t>
            </a:r>
            <a:r>
              <a:rPr lang="zh-CN" altLang="zh-CN" sz="2200" dirty="0"/>
              <a:t>一下命令创建</a:t>
            </a:r>
            <a:r>
              <a:rPr lang="en-US" altLang="zh-CN" sz="2200" dirty="0" err="1"/>
              <a:t>mysql</a:t>
            </a:r>
            <a:r>
              <a:rPr lang="zh-CN" altLang="zh-CN" sz="2200" dirty="0"/>
              <a:t>的容器，</a:t>
            </a:r>
          </a:p>
          <a:p>
            <a:r>
              <a:rPr lang="en-US" altLang="zh-CN" sz="2200" dirty="0" err="1"/>
              <a:t>sudo</a:t>
            </a:r>
            <a:r>
              <a:rPr lang="en-US" altLang="zh-CN" sz="2200" dirty="0"/>
              <a:t> </a:t>
            </a:r>
            <a:r>
              <a:rPr lang="en-US" altLang="zh-CN" sz="2200" dirty="0" err="1"/>
              <a:t>docker</a:t>
            </a:r>
            <a:r>
              <a:rPr lang="en-US" altLang="zh-CN" sz="2200" dirty="0"/>
              <a:t> run -p 3306:3306 --name </a:t>
            </a:r>
            <a:r>
              <a:rPr lang="en-US" altLang="zh-CN" sz="2200" dirty="0" err="1"/>
              <a:t>mysql</a:t>
            </a:r>
            <a:r>
              <a:rPr lang="en-US" altLang="zh-CN" sz="2200" dirty="0"/>
              <a:t> -e MYSQL_ROOT_PASSWORD=root -d </a:t>
            </a:r>
            <a:r>
              <a:rPr lang="en-US" altLang="zh-CN" sz="2200" dirty="0" smtClean="0"/>
              <a:t>mysql:5.7</a:t>
            </a:r>
          </a:p>
          <a:p>
            <a:endParaRPr lang="en-US" altLang="zh-CN" sz="2200" dirty="0">
              <a:latin typeface="+mn-ea"/>
            </a:endParaRPr>
          </a:p>
          <a:p>
            <a:pPr marL="285750" indent="-285750">
              <a:buFont typeface="Wingdings" panose="05000000000000000000" pitchFamily="2" charset="2"/>
              <a:buChar char="n"/>
            </a:pPr>
            <a:r>
              <a:rPr lang="zh-CN" altLang="zh-CN" sz="2200" dirty="0" smtClean="0"/>
              <a:t>切换目录到</a:t>
            </a:r>
            <a:r>
              <a:rPr lang="en-US" altLang="zh-CN" sz="2200" dirty="0" err="1" smtClean="0"/>
              <a:t>docker</a:t>
            </a:r>
            <a:r>
              <a:rPr lang="zh-CN" altLang="zh-CN" sz="2200" dirty="0" smtClean="0"/>
              <a:t>文件夹</a:t>
            </a:r>
            <a:r>
              <a:rPr lang="zh-CN" altLang="en-US" sz="2200" dirty="0" smtClean="0"/>
              <a:t>下，使用</a:t>
            </a:r>
            <a:r>
              <a:rPr lang="en-US" altLang="zh-CN" sz="2200" dirty="0" err="1" smtClean="0"/>
              <a:t>docker</a:t>
            </a:r>
            <a:r>
              <a:rPr lang="en-US" altLang="zh-CN" sz="2200" dirty="0" smtClean="0"/>
              <a:t> build</a:t>
            </a:r>
            <a:r>
              <a:rPr lang="zh-CN" altLang="en-US" sz="2200" dirty="0" smtClean="0"/>
              <a:t>以及</a:t>
            </a:r>
            <a:r>
              <a:rPr lang="en-US" altLang="zh-CN" sz="2200" dirty="0" err="1" smtClean="0"/>
              <a:t>docker</a:t>
            </a:r>
            <a:r>
              <a:rPr lang="en-US" altLang="zh-CN" sz="2200" dirty="0" smtClean="0"/>
              <a:t> run</a:t>
            </a:r>
            <a:r>
              <a:rPr lang="zh-CN" altLang="en-US" sz="2200" dirty="0" smtClean="0"/>
              <a:t>命令来使容器创建并运行。</a:t>
            </a:r>
            <a:endParaRPr lang="zh-CN" altLang="zh-CN" sz="2200" dirty="0"/>
          </a:p>
        </p:txBody>
      </p:sp>
      <p:sp>
        <p:nvSpPr>
          <p:cNvPr id="9" name="标题 8"/>
          <p:cNvSpPr>
            <a:spLocks noGrp="1"/>
          </p:cNvSpPr>
          <p:nvPr>
            <p:ph type="title"/>
          </p:nvPr>
        </p:nvSpPr>
        <p:spPr/>
        <p:txBody>
          <a:bodyPr/>
          <a:lstStyle/>
          <a:p>
            <a:r>
              <a:rPr lang="en-US" altLang="zh-CN" dirty="0" smtClean="0"/>
              <a:t>Docker</a:t>
            </a:r>
            <a:r>
              <a:rPr lang="zh-CN" altLang="en-US" dirty="0" smtClean="0"/>
              <a:t>部署流程</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spTree>
    <p:extLst>
      <p:ext uri="{BB962C8B-B14F-4D97-AF65-F5344CB8AC3E}">
        <p14:creationId xmlns:p14="http://schemas.microsoft.com/office/powerpoint/2010/main" val="483482940"/>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50" y="1549009"/>
            <a:ext cx="10205848" cy="3956847"/>
          </a:xfrm>
          <a:prstGeom prst="rect">
            <a:avLst/>
          </a:prstGeom>
        </p:spPr>
      </p:pic>
    </p:spTree>
    <p:extLst>
      <p:ext uri="{BB962C8B-B14F-4D97-AF65-F5344CB8AC3E}">
        <p14:creationId xmlns:p14="http://schemas.microsoft.com/office/powerpoint/2010/main" val="401347438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小组成员</a:t>
            </a:r>
          </a:p>
        </p:txBody>
      </p:sp>
      <p:graphicFrame>
        <p:nvGraphicFramePr>
          <p:cNvPr id="5" name="表格 4"/>
          <p:cNvGraphicFramePr>
            <a:graphicFrameLocks noGrp="1"/>
          </p:cNvGraphicFramePr>
          <p:nvPr>
            <p:extLst>
              <p:ext uri="{D42A27DB-BD31-4B8C-83A1-F6EECF244321}">
                <p14:modId xmlns:p14="http://schemas.microsoft.com/office/powerpoint/2010/main" val="1887405236"/>
              </p:ext>
            </p:extLst>
          </p:nvPr>
        </p:nvGraphicFramePr>
        <p:xfrm>
          <a:off x="275491" y="2030671"/>
          <a:ext cx="10542564" cy="2972823"/>
        </p:xfrm>
        <a:graphic>
          <a:graphicData uri="http://schemas.openxmlformats.org/drawingml/2006/table">
            <a:tbl>
              <a:tblPr firstRow="1" bandRow="1">
                <a:tableStyleId>{5C22544A-7EE6-4342-B048-85BDC9FD1C3A}</a:tableStyleId>
              </a:tblPr>
              <a:tblGrid>
                <a:gridCol w="1637715">
                  <a:extLst>
                    <a:ext uri="{9D8B030D-6E8A-4147-A177-3AD203B41FA5}">
                      <a16:colId xmlns:a16="http://schemas.microsoft.com/office/drawing/2014/main" val="20000"/>
                    </a:ext>
                  </a:extLst>
                </a:gridCol>
                <a:gridCol w="2138289">
                  <a:extLst>
                    <a:ext uri="{9D8B030D-6E8A-4147-A177-3AD203B41FA5}">
                      <a16:colId xmlns:a16="http://schemas.microsoft.com/office/drawing/2014/main" val="20001"/>
                    </a:ext>
                  </a:extLst>
                </a:gridCol>
                <a:gridCol w="2377440">
                  <a:extLst>
                    <a:ext uri="{9D8B030D-6E8A-4147-A177-3AD203B41FA5}">
                      <a16:colId xmlns:a16="http://schemas.microsoft.com/office/drawing/2014/main" val="20002"/>
                    </a:ext>
                  </a:extLst>
                </a:gridCol>
                <a:gridCol w="4389120">
                  <a:extLst>
                    <a:ext uri="{9D8B030D-6E8A-4147-A177-3AD203B41FA5}">
                      <a16:colId xmlns:a16="http://schemas.microsoft.com/office/drawing/2014/main" val="20003"/>
                    </a:ext>
                  </a:extLst>
                </a:gridCol>
              </a:tblGrid>
              <a:tr h="544548">
                <a:tc>
                  <a:txBody>
                    <a:bodyPr/>
                    <a:lstStyle/>
                    <a:p>
                      <a:pPr algn="ctr"/>
                      <a:r>
                        <a:rPr lang="zh-CN" altLang="en-US" sz="1600" spc="300" dirty="0">
                          <a:solidFill>
                            <a:schemeClr val="bg1"/>
                          </a:solidFill>
                        </a:rPr>
                        <a:t>姓名</a:t>
                      </a: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学号</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联系方式</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smtClean="0">
                          <a:solidFill>
                            <a:schemeClr val="bg1"/>
                          </a:solidFill>
                        </a:rPr>
                        <a:t>角色，分工</a:t>
                      </a:r>
                      <a:endParaRPr lang="zh-CN" altLang="en-US" sz="1600" spc="300" dirty="0">
                        <a:solidFill>
                          <a:schemeClr val="bg1"/>
                        </a:solidFill>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0"/>
                  </a:ext>
                </a:extLst>
              </a:tr>
              <a:tr h="485655">
                <a:tc>
                  <a:txBody>
                    <a:bodyPr/>
                    <a:lstStyle/>
                    <a:p>
                      <a:pPr algn="ctr"/>
                      <a:r>
                        <a:rPr lang="zh-CN" altLang="en-US" sz="1600" spc="300" dirty="0" smtClean="0">
                          <a:solidFill>
                            <a:schemeClr val="tx1">
                              <a:lumMod val="85000"/>
                              <a:lumOff val="15000"/>
                            </a:schemeClr>
                          </a:solidFill>
                        </a:rPr>
                        <a:t>郁裕磊</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smtClean="0">
                          <a:solidFill>
                            <a:schemeClr val="tx1">
                              <a:lumMod val="85000"/>
                              <a:lumOff val="15000"/>
                            </a:schemeClr>
                          </a:solidFill>
                        </a:rPr>
                        <a:t>3220190992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smtClean="0">
                          <a:solidFill>
                            <a:schemeClr val="tx1">
                              <a:lumMod val="85000"/>
                              <a:lumOff val="15000"/>
                            </a:schemeClr>
                          </a:solidFill>
                        </a:rPr>
                        <a:t>18811370718</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smtClean="0">
                          <a:solidFill>
                            <a:schemeClr val="tx1">
                              <a:lumMod val="85000"/>
                              <a:lumOff val="15000"/>
                            </a:schemeClr>
                          </a:solidFill>
                        </a:rPr>
                        <a:t>组长，后端处理</a:t>
                      </a:r>
                      <a:r>
                        <a:rPr lang="en-US" altLang="zh-CN" sz="1600" spc="300" dirty="0" smtClean="0">
                          <a:solidFill>
                            <a:schemeClr val="tx1">
                              <a:lumMod val="85000"/>
                              <a:lumOff val="15000"/>
                            </a:schemeClr>
                          </a:solidFill>
                        </a:rPr>
                        <a:t>+</a:t>
                      </a:r>
                      <a:r>
                        <a:rPr lang="en-US" altLang="zh-CN" sz="1600" spc="300" dirty="0" err="1" smtClean="0">
                          <a:solidFill>
                            <a:schemeClr val="tx1">
                              <a:lumMod val="85000"/>
                              <a:lumOff val="15000"/>
                            </a:schemeClr>
                          </a:solidFill>
                        </a:rPr>
                        <a:t>docker</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3367411390"/>
                  </a:ext>
                </a:extLst>
              </a:tr>
              <a:tr h="485655">
                <a:tc>
                  <a:txBody>
                    <a:bodyPr/>
                    <a:lstStyle/>
                    <a:p>
                      <a:pPr algn="ctr"/>
                      <a:r>
                        <a:rPr lang="zh-CN" altLang="en-US" sz="1600" spc="300" dirty="0">
                          <a:solidFill>
                            <a:schemeClr val="tx1">
                              <a:lumMod val="85000"/>
                              <a:lumOff val="15000"/>
                            </a:schemeClr>
                          </a:solidFill>
                        </a:rPr>
                        <a:t>张博</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3220190995</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15201079838</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smtClean="0">
                          <a:solidFill>
                            <a:schemeClr val="tx1">
                              <a:lumMod val="85000"/>
                              <a:lumOff val="15000"/>
                            </a:schemeClr>
                          </a:solidFill>
                        </a:rPr>
                        <a:t>组员，后端处理</a:t>
                      </a:r>
                      <a:r>
                        <a:rPr lang="en-US" altLang="zh-CN" sz="1600" spc="300" dirty="0" smtClean="0">
                          <a:solidFill>
                            <a:schemeClr val="tx1">
                              <a:lumMod val="85000"/>
                              <a:lumOff val="15000"/>
                            </a:schemeClr>
                          </a:solidFill>
                        </a:rPr>
                        <a:t>+</a:t>
                      </a:r>
                      <a:r>
                        <a:rPr lang="en-US" altLang="zh-CN" sz="1600" spc="300" dirty="0" err="1" smtClean="0">
                          <a:solidFill>
                            <a:schemeClr val="tx1">
                              <a:lumMod val="85000"/>
                              <a:lumOff val="15000"/>
                            </a:schemeClr>
                          </a:solidFill>
                        </a:rPr>
                        <a:t>springcloud</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10001"/>
                  </a:ext>
                </a:extLst>
              </a:tr>
              <a:tr h="485655">
                <a:tc>
                  <a:txBody>
                    <a:bodyPr/>
                    <a:lstStyle/>
                    <a:p>
                      <a:pPr algn="ctr"/>
                      <a:r>
                        <a:rPr lang="zh-CN" altLang="en-US" sz="1600" spc="300" dirty="0">
                          <a:solidFill>
                            <a:schemeClr val="tx1">
                              <a:lumMod val="85000"/>
                              <a:lumOff val="15000"/>
                            </a:schemeClr>
                          </a:solidFill>
                        </a:rPr>
                        <a:t>张家赫</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3220190992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18811370718</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smtClean="0">
                          <a:solidFill>
                            <a:schemeClr val="tx1">
                              <a:lumMod val="85000"/>
                              <a:lumOff val="15000"/>
                            </a:schemeClr>
                          </a:solidFill>
                        </a:rPr>
                        <a:t>组员，后端处理</a:t>
                      </a:r>
                      <a:r>
                        <a:rPr lang="en-US" altLang="zh-CN" sz="1600" spc="300" dirty="0" smtClean="0">
                          <a:solidFill>
                            <a:schemeClr val="tx1">
                              <a:lumMod val="85000"/>
                              <a:lumOff val="15000"/>
                            </a:schemeClr>
                          </a:solidFill>
                        </a:rPr>
                        <a:t>+</a:t>
                      </a:r>
                      <a:r>
                        <a:rPr lang="en-US" altLang="zh-CN" sz="1600" spc="300" dirty="0" err="1" smtClean="0">
                          <a:solidFill>
                            <a:schemeClr val="tx1">
                              <a:lumMod val="85000"/>
                              <a:lumOff val="15000"/>
                            </a:schemeClr>
                          </a:solidFill>
                        </a:rPr>
                        <a:t>springcloud</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10003"/>
                  </a:ext>
                </a:extLst>
              </a:tr>
              <a:tr h="485655">
                <a:tc>
                  <a:txBody>
                    <a:bodyPr/>
                    <a:lstStyle/>
                    <a:p>
                      <a:pPr algn="ctr"/>
                      <a:r>
                        <a:rPr lang="zh-CN" altLang="en-US" sz="1600" spc="300" dirty="0">
                          <a:solidFill>
                            <a:schemeClr val="tx1">
                              <a:lumMod val="85000"/>
                              <a:lumOff val="15000"/>
                            </a:schemeClr>
                          </a:solidFill>
                        </a:rPr>
                        <a:t>林修远</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3220190962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17694846282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smtClean="0">
                          <a:solidFill>
                            <a:schemeClr val="tx1">
                              <a:lumMod val="85000"/>
                              <a:lumOff val="15000"/>
                            </a:schemeClr>
                          </a:solidFill>
                        </a:rPr>
                        <a:t>组员，前端处理</a:t>
                      </a:r>
                      <a:r>
                        <a:rPr lang="en-US" altLang="zh-CN" sz="1600" spc="300" dirty="0" smtClean="0">
                          <a:solidFill>
                            <a:schemeClr val="tx1">
                              <a:lumMod val="85000"/>
                              <a:lumOff val="15000"/>
                            </a:schemeClr>
                          </a:solidFill>
                        </a:rPr>
                        <a:t>vue.js</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10004"/>
                  </a:ext>
                </a:extLst>
              </a:tr>
              <a:tr h="485655">
                <a:tc>
                  <a:txBody>
                    <a:bodyPr/>
                    <a:lstStyle/>
                    <a:p>
                      <a:pPr algn="ctr"/>
                      <a:r>
                        <a:rPr lang="zh-CN" altLang="en-US" sz="1600" spc="300" dirty="0" smtClean="0">
                          <a:solidFill>
                            <a:schemeClr val="tx1">
                              <a:lumMod val="85000"/>
                              <a:lumOff val="15000"/>
                            </a:schemeClr>
                          </a:solidFill>
                        </a:rPr>
                        <a:t>栗新博</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smtClean="0">
                          <a:solidFill>
                            <a:schemeClr val="tx1">
                              <a:lumMod val="85000"/>
                              <a:lumOff val="15000"/>
                            </a:schemeClr>
                          </a:solidFill>
                        </a:rPr>
                        <a:t>3220190960</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smtClean="0">
                          <a:solidFill>
                            <a:schemeClr val="tx1">
                              <a:lumMod val="85000"/>
                              <a:lumOff val="15000"/>
                            </a:schemeClr>
                          </a:solidFill>
                        </a:rPr>
                        <a:t>18801361678</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zh-CN" altLang="en-US" sz="1600" spc="300" dirty="0" smtClean="0">
                          <a:solidFill>
                            <a:schemeClr val="tx1">
                              <a:lumMod val="85000"/>
                              <a:lumOff val="15000"/>
                            </a:schemeClr>
                          </a:solidFill>
                        </a:rPr>
                        <a:t>组员</a:t>
                      </a:r>
                      <a:r>
                        <a:rPr lang="en-US" altLang="zh-CN" sz="1600" spc="300" dirty="0" smtClean="0">
                          <a:solidFill>
                            <a:schemeClr val="tx1">
                              <a:lumMod val="85000"/>
                              <a:lumOff val="15000"/>
                            </a:schemeClr>
                          </a:solidFill>
                        </a:rPr>
                        <a:t>,</a:t>
                      </a:r>
                      <a:r>
                        <a:rPr lang="zh-CN" altLang="en-US" sz="1600" spc="300" dirty="0" smtClean="0">
                          <a:solidFill>
                            <a:schemeClr val="tx1">
                              <a:lumMod val="85000"/>
                              <a:lumOff val="15000"/>
                            </a:schemeClr>
                          </a:solidFill>
                        </a:rPr>
                        <a:t>前端处理</a:t>
                      </a:r>
                      <a:r>
                        <a:rPr lang="en-US" altLang="zh-CN" sz="1600" spc="300" dirty="0" smtClean="0">
                          <a:solidFill>
                            <a:schemeClr val="tx1">
                              <a:lumMod val="85000"/>
                              <a:lumOff val="15000"/>
                            </a:schemeClr>
                          </a:solidFill>
                        </a:rPr>
                        <a:t>vue.js</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extLst>
                  <a:ext uri="{0D108BD9-81ED-4DB2-BD59-A6C34878D82A}">
                    <a16:rowId xmlns:a16="http://schemas.microsoft.com/office/drawing/2014/main" val="2824625638"/>
                  </a:ext>
                </a:extLst>
              </a:tr>
            </a:tbl>
          </a:graphicData>
        </a:graphic>
      </p:graphicFrame>
    </p:spTree>
    <p:extLst>
      <p:ext uri="{BB962C8B-B14F-4D97-AF65-F5344CB8AC3E}">
        <p14:creationId xmlns:p14="http://schemas.microsoft.com/office/powerpoint/2010/main" val="206815387"/>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远程访问</a:t>
            </a:r>
            <a:endParaRPr lang="zh-CN" altLang="en-US" dirty="0"/>
          </a:p>
        </p:txBody>
      </p:sp>
      <p:sp>
        <p:nvSpPr>
          <p:cNvPr id="3" name="文本框 2"/>
          <p:cNvSpPr txBox="1"/>
          <p:nvPr/>
        </p:nvSpPr>
        <p:spPr>
          <a:xfrm>
            <a:off x="1606550" y="1773569"/>
            <a:ext cx="11121568" cy="3502497"/>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t>虚拟机给宿主机开放端口</a:t>
            </a:r>
            <a:endParaRPr lang="en-US" altLang="zh-CN" sz="2200" dirty="0" smtClean="0"/>
          </a:p>
          <a:p>
            <a:pPr marL="342900" indent="-342900" algn="just">
              <a:lnSpc>
                <a:spcPct val="130000"/>
              </a:lnSpc>
              <a:spcBef>
                <a:spcPts val="600"/>
              </a:spcBef>
              <a:spcAft>
                <a:spcPts val="600"/>
              </a:spcAft>
              <a:buClr>
                <a:schemeClr val="tx2"/>
              </a:buClr>
              <a:buFont typeface="Wingdings" panose="05000000000000000000" pitchFamily="2" charset="2"/>
              <a:buChar char="n"/>
            </a:pPr>
            <a:endParaRPr lang="en-US" altLang="zh-CN" sz="2200" dirty="0"/>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t>宿主机向公网开放端口</a:t>
            </a:r>
            <a:endParaRPr lang="en-US" altLang="zh-CN" sz="2200" dirty="0" smtClean="0"/>
          </a:p>
          <a:p>
            <a:pPr marL="342900" indent="-342900" algn="just">
              <a:lnSpc>
                <a:spcPct val="130000"/>
              </a:lnSpc>
              <a:spcBef>
                <a:spcPts val="600"/>
              </a:spcBef>
              <a:spcAft>
                <a:spcPts val="600"/>
              </a:spcAft>
              <a:buClr>
                <a:schemeClr val="tx2"/>
              </a:buClr>
              <a:buFont typeface="Wingdings" panose="05000000000000000000" pitchFamily="2" charset="2"/>
              <a:buChar char="n"/>
            </a:pPr>
            <a:endParaRPr lang="en-US" altLang="zh-CN" sz="2200" dirty="0" smtClean="0"/>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hlinkClick r:id="rId2"/>
              </a:rPr>
              <a:t>http://10.62.152.224</a:t>
            </a:r>
            <a:endParaRPr lang="en-US" altLang="zh-CN" sz="2200" dirty="0" smtClean="0"/>
          </a:p>
          <a:p>
            <a:pPr marL="342900" indent="-342900" algn="just">
              <a:lnSpc>
                <a:spcPct val="130000"/>
              </a:lnSpc>
              <a:spcBef>
                <a:spcPts val="600"/>
              </a:spcBef>
              <a:spcAft>
                <a:spcPts val="600"/>
              </a:spcAft>
              <a:buClr>
                <a:schemeClr val="tx2"/>
              </a:buClr>
              <a:buFont typeface="Wingdings" panose="05000000000000000000" pitchFamily="2" charset="2"/>
              <a:buChar char="n"/>
            </a:pPr>
            <a:endParaRPr lang="en-US" altLang="zh-CN" sz="2200" dirty="0"/>
          </a:p>
        </p:txBody>
      </p:sp>
    </p:spTree>
    <p:extLst>
      <p:ext uri="{BB962C8B-B14F-4D97-AF65-F5344CB8AC3E}">
        <p14:creationId xmlns:p14="http://schemas.microsoft.com/office/powerpoint/2010/main" val="92739241"/>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88EE62-795D-4B4E-A32A-3C2373FD4959}"/>
              </a:ext>
            </a:extLst>
          </p:cNvPr>
          <p:cNvSpPr txBox="1"/>
          <p:nvPr/>
        </p:nvSpPr>
        <p:spPr>
          <a:xfrm>
            <a:off x="1805660" y="2688450"/>
            <a:ext cx="8524408" cy="769441"/>
          </a:xfrm>
          <a:prstGeom prst="rect">
            <a:avLst/>
          </a:prstGeom>
          <a:noFill/>
        </p:spPr>
        <p:txBody>
          <a:bodyPr wrap="square" rtlCol="0">
            <a:spAutoFit/>
          </a:bodyPr>
          <a:lstStyle/>
          <a:p>
            <a:pPr algn="ctr"/>
            <a:r>
              <a:rPr lang="zh-CN" altLang="en-US" sz="4400" dirty="0" smtClean="0">
                <a:solidFill>
                  <a:schemeClr val="bg1"/>
                </a:solidFill>
                <a:latin typeface="+mn-ea"/>
              </a:rPr>
              <a:t>感谢</a:t>
            </a:r>
            <a:r>
              <a:rPr lang="zh-CN" altLang="en-US" sz="4400" dirty="0" smtClean="0">
                <a:solidFill>
                  <a:schemeClr val="bg1"/>
                </a:solidFill>
                <a:latin typeface="+mn-ea"/>
                <a:ea typeface="+mn-ea"/>
              </a:rPr>
              <a:t>观看</a:t>
            </a:r>
            <a:endParaRPr lang="en-US" altLang="zh-CN" sz="4400" dirty="0">
              <a:solidFill>
                <a:schemeClr val="bg1"/>
              </a:solidFill>
              <a:latin typeface="+mn-ea"/>
              <a:ea typeface="+mn-ea"/>
            </a:endParaRPr>
          </a:p>
        </p:txBody>
      </p:sp>
    </p:spTree>
    <p:extLst>
      <p:ext uri="{BB962C8B-B14F-4D97-AF65-F5344CB8AC3E}">
        <p14:creationId xmlns:p14="http://schemas.microsoft.com/office/powerpoint/2010/main" val="2152647568"/>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a:extLst>
              <a:ext uri="{FF2B5EF4-FFF2-40B4-BE49-F238E27FC236}">
                <a16:creationId xmlns:a16="http://schemas.microsoft.com/office/drawing/2014/main" id="{D6C6CD6F-C4DD-4132-B940-A678FA889E35}"/>
              </a:ext>
            </a:extLst>
          </p:cNvPr>
          <p:cNvSpPr txBox="1">
            <a:spLocks/>
          </p:cNvSpPr>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a:solidFill>
                  <a:schemeClr val="bg1"/>
                </a:solidFill>
              </a:rPr>
              <a:t>目录</a:t>
            </a:r>
            <a:endParaRPr lang="zh-CN" altLang="en-US" sz="6000" b="1" dirty="0">
              <a:solidFill>
                <a:schemeClr val="bg1"/>
              </a:solidFill>
            </a:endParaRPr>
          </a:p>
        </p:txBody>
      </p:sp>
      <p:sp>
        <p:nvSpPr>
          <p:cNvPr id="23" name="内容占位符 10">
            <a:extLst>
              <a:ext uri="{FF2B5EF4-FFF2-40B4-BE49-F238E27FC236}">
                <a16:creationId xmlns:a16="http://schemas.microsoft.com/office/drawing/2014/main" id="{CF7F6C6B-EBA6-4DCB-ABA7-830DDD2F4334}"/>
              </a:ext>
            </a:extLst>
          </p:cNvPr>
          <p:cNvSpPr txBox="1">
            <a:spLocks/>
          </p:cNvSpPr>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F022EDC2-0163-4D59-8AEE-B77C7B56ACDC}"/>
              </a:ext>
            </a:extLst>
          </p:cNvPr>
          <p:cNvGrpSpPr/>
          <p:nvPr/>
        </p:nvGrpSpPr>
        <p:grpSpPr>
          <a:xfrm>
            <a:off x="6395581" y="994374"/>
            <a:ext cx="3509187" cy="1098506"/>
            <a:chOff x="5337036" y="1031947"/>
            <a:chExt cx="3509187" cy="1098506"/>
          </a:xfrm>
        </p:grpSpPr>
        <p:sp>
          <p:nvSpPr>
            <p:cNvPr id="26" name="文本框 25">
              <a:extLst>
                <a:ext uri="{FF2B5EF4-FFF2-40B4-BE49-F238E27FC236}">
                  <a16:creationId xmlns:a16="http://schemas.microsoft.com/office/drawing/2014/main" id="{49C81708-2DD4-42D2-8E80-8ABAEF83EBE2}"/>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sp>
          <p:nvSpPr>
            <p:cNvPr id="28" name="文本框 27">
              <a:extLst>
                <a:ext uri="{FF2B5EF4-FFF2-40B4-BE49-F238E27FC236}">
                  <a16:creationId xmlns:a16="http://schemas.microsoft.com/office/drawing/2014/main" id="{DA740C2E-C38D-4F96-A002-B3F79BAE1788}"/>
                </a:ext>
              </a:extLst>
            </p:cNvPr>
            <p:cNvSpPr txBox="1"/>
            <p:nvPr/>
          </p:nvSpPr>
          <p:spPr>
            <a:xfrm>
              <a:off x="6384010" y="1248904"/>
              <a:ext cx="2462213" cy="539250"/>
            </a:xfrm>
            <a:prstGeom prst="rect">
              <a:avLst/>
            </a:prstGeom>
            <a:noFill/>
          </p:spPr>
          <p:txBody>
            <a:bodyPr wrap="square" lIns="0" tIns="0" rIns="0" bIns="0" rtlCol="0">
              <a:spAutoFit/>
            </a:bodyPr>
            <a:lstStyle/>
            <a:p>
              <a:pPr>
                <a:lnSpc>
                  <a:spcPct val="120000"/>
                </a:lnSpc>
              </a:pPr>
              <a:r>
                <a:rPr lang="zh-CN" altLang="en-US" sz="3200" b="1" dirty="0" smtClean="0">
                  <a:cs typeface="+mn-ea"/>
                  <a:sym typeface="+mn-lt"/>
                </a:rPr>
                <a:t>项目简介</a:t>
              </a:r>
              <a:endParaRPr lang="zh-CN" altLang="en-US" sz="3200" b="1" dirty="0">
                <a:cs typeface="+mn-ea"/>
                <a:sym typeface="+mn-lt"/>
              </a:endParaRPr>
            </a:p>
          </p:txBody>
        </p:sp>
      </p:grpSp>
      <p:grpSp>
        <p:nvGrpSpPr>
          <p:cNvPr id="35" name="组合 34">
            <a:extLst>
              <a:ext uri="{FF2B5EF4-FFF2-40B4-BE49-F238E27FC236}">
                <a16:creationId xmlns:a16="http://schemas.microsoft.com/office/drawing/2014/main" id="{BE300563-CF9C-4E5F-98A6-A489FEF59EBB}"/>
              </a:ext>
            </a:extLst>
          </p:cNvPr>
          <p:cNvGrpSpPr/>
          <p:nvPr/>
        </p:nvGrpSpPr>
        <p:grpSpPr>
          <a:xfrm>
            <a:off x="6293981" y="4761092"/>
            <a:ext cx="3326444" cy="1106457"/>
            <a:chOff x="5337036" y="1031947"/>
            <a:chExt cx="3326444" cy="1106457"/>
          </a:xfrm>
        </p:grpSpPr>
        <p:sp>
          <p:nvSpPr>
            <p:cNvPr id="36" name="文本框 35">
              <a:extLst>
                <a:ext uri="{FF2B5EF4-FFF2-40B4-BE49-F238E27FC236}">
                  <a16:creationId xmlns:a16="http://schemas.microsoft.com/office/drawing/2014/main" id="{C93C7166-B910-44BC-9A1A-11B7DFB2D36D}"/>
                </a:ext>
              </a:extLst>
            </p:cNvPr>
            <p:cNvSpPr txBox="1"/>
            <p:nvPr/>
          </p:nvSpPr>
          <p:spPr>
            <a:xfrm>
              <a:off x="5337036" y="1031947"/>
              <a:ext cx="659155" cy="1106457"/>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sp>
          <p:nvSpPr>
            <p:cNvPr id="38" name="文本框 37">
              <a:extLst>
                <a:ext uri="{FF2B5EF4-FFF2-40B4-BE49-F238E27FC236}">
                  <a16:creationId xmlns:a16="http://schemas.microsoft.com/office/drawing/2014/main" id="{6CF46444-6738-4E06-AA31-F49884B01C20}"/>
                </a:ext>
              </a:extLst>
            </p:cNvPr>
            <p:cNvSpPr txBox="1"/>
            <p:nvPr/>
          </p:nvSpPr>
          <p:spPr>
            <a:xfrm>
              <a:off x="6384010" y="1248904"/>
              <a:ext cx="2279470" cy="540854"/>
            </a:xfrm>
            <a:prstGeom prst="rect">
              <a:avLst/>
            </a:prstGeom>
            <a:noFill/>
          </p:spPr>
          <p:txBody>
            <a:bodyPr wrap="none" lIns="0" tIns="0" rIns="0" bIns="0" rtlCol="0">
              <a:spAutoFit/>
            </a:bodyPr>
            <a:lstStyle/>
            <a:p>
              <a:pPr>
                <a:lnSpc>
                  <a:spcPct val="120000"/>
                </a:lnSpc>
              </a:pPr>
              <a:r>
                <a:rPr lang="en-US" altLang="zh-CN" sz="3200" b="1" dirty="0" smtClean="0">
                  <a:cs typeface="+mn-ea"/>
                  <a:sym typeface="+mn-lt"/>
                </a:rPr>
                <a:t>Docker</a:t>
              </a:r>
              <a:r>
                <a:rPr lang="zh-CN" altLang="en-US" sz="3200" b="1" dirty="0">
                  <a:cs typeface="+mn-ea"/>
                  <a:sym typeface="+mn-lt"/>
                </a:rPr>
                <a:t>部署</a:t>
              </a:r>
              <a:endParaRPr lang="zh-CN" altLang="en-US" sz="3200" b="1" dirty="0">
                <a:cs typeface="+mn-ea"/>
                <a:sym typeface="+mn-lt"/>
              </a:endParaRPr>
            </a:p>
          </p:txBody>
        </p:sp>
      </p:grpSp>
      <p:grpSp>
        <p:nvGrpSpPr>
          <p:cNvPr id="11" name="组合 10">
            <a:extLst>
              <a:ext uri="{FF2B5EF4-FFF2-40B4-BE49-F238E27FC236}">
                <a16:creationId xmlns:a16="http://schemas.microsoft.com/office/drawing/2014/main" id="{BE300563-CF9C-4E5F-98A6-A489FEF59EBB}"/>
              </a:ext>
            </a:extLst>
          </p:cNvPr>
          <p:cNvGrpSpPr/>
          <p:nvPr/>
        </p:nvGrpSpPr>
        <p:grpSpPr>
          <a:xfrm>
            <a:off x="6395581" y="2873757"/>
            <a:ext cx="4225118" cy="1106457"/>
            <a:chOff x="5337036" y="1031947"/>
            <a:chExt cx="4225118" cy="1106457"/>
          </a:xfrm>
        </p:grpSpPr>
        <p:sp>
          <p:nvSpPr>
            <p:cNvPr id="12" name="文本框 11">
              <a:extLst>
                <a:ext uri="{FF2B5EF4-FFF2-40B4-BE49-F238E27FC236}">
                  <a16:creationId xmlns:a16="http://schemas.microsoft.com/office/drawing/2014/main" id="{C93C7166-B910-44BC-9A1A-11B7DFB2D36D}"/>
                </a:ext>
              </a:extLst>
            </p:cNvPr>
            <p:cNvSpPr txBox="1"/>
            <p:nvPr/>
          </p:nvSpPr>
          <p:spPr>
            <a:xfrm>
              <a:off x="5337036" y="1031947"/>
              <a:ext cx="659155" cy="1106457"/>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sp>
          <p:nvSpPr>
            <p:cNvPr id="13" name="文本框 12">
              <a:extLst>
                <a:ext uri="{FF2B5EF4-FFF2-40B4-BE49-F238E27FC236}">
                  <a16:creationId xmlns:a16="http://schemas.microsoft.com/office/drawing/2014/main" id="{6CF46444-6738-4E06-AA31-F49884B01C20}"/>
                </a:ext>
              </a:extLst>
            </p:cNvPr>
            <p:cNvSpPr txBox="1"/>
            <p:nvPr/>
          </p:nvSpPr>
          <p:spPr>
            <a:xfrm>
              <a:off x="6282409" y="1243262"/>
              <a:ext cx="3279745" cy="558486"/>
            </a:xfrm>
            <a:prstGeom prst="rect">
              <a:avLst/>
            </a:prstGeom>
            <a:noFill/>
          </p:spPr>
          <p:txBody>
            <a:bodyPr wrap="none" lIns="0" tIns="0" rIns="0" bIns="0" rtlCol="0">
              <a:spAutoFit/>
            </a:bodyPr>
            <a:lstStyle/>
            <a:p>
              <a:pPr lvl="0" algn="ctr">
                <a:lnSpc>
                  <a:spcPct val="125000"/>
                </a:lnSpc>
                <a:defRPr/>
              </a:pPr>
              <a:r>
                <a:rPr lang="en-US" altLang="zh-CN" sz="3200" b="1" dirty="0" err="1" smtClean="0">
                  <a:latin typeface="Arial"/>
                  <a:sym typeface="+mn-lt"/>
                </a:rPr>
                <a:t>SpringCloud</a:t>
              </a:r>
              <a:r>
                <a:rPr lang="zh-CN" altLang="en-US" sz="3200" b="1" dirty="0">
                  <a:latin typeface="Arial"/>
                  <a:sym typeface="+mn-lt"/>
                </a:rPr>
                <a:t>架构</a:t>
              </a:r>
              <a:endParaRPr lang="zh-CN" altLang="en-US" sz="3200" b="1" dirty="0">
                <a:latin typeface="Arial"/>
                <a:sym typeface="+mn-lt"/>
              </a:endParaRPr>
            </a:p>
          </p:txBody>
        </p:sp>
      </p:grpSp>
    </p:spTree>
    <p:extLst>
      <p:ext uri="{BB962C8B-B14F-4D97-AF65-F5344CB8AC3E}">
        <p14:creationId xmlns:p14="http://schemas.microsoft.com/office/powerpoint/2010/main" val="418740812"/>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547220" y="1286273"/>
            <a:ext cx="4190733" cy="4851002"/>
            <a:chOff x="6547220" y="1286273"/>
            <a:chExt cx="4190733" cy="4851002"/>
          </a:xfrm>
        </p:grpSpPr>
        <p:grpSp>
          <p:nvGrpSpPr>
            <p:cNvPr id="23" name="组合 22">
              <a:extLst>
                <a:ext uri="{FF2B5EF4-FFF2-40B4-BE49-F238E27FC236}">
                  <a16:creationId xmlns:a16="http://schemas.microsoft.com/office/drawing/2014/main" id="{40BD2FF2-AD95-4944-BB7E-831CBF748C84}"/>
                </a:ext>
              </a:extLst>
            </p:cNvPr>
            <p:cNvGrpSpPr/>
            <p:nvPr/>
          </p:nvGrpSpPr>
          <p:grpSpPr>
            <a:xfrm>
              <a:off x="8254405" y="5982373"/>
              <a:ext cx="782996" cy="154902"/>
              <a:chOff x="8286106" y="6063574"/>
              <a:chExt cx="1180111" cy="233464"/>
            </a:xfrm>
          </p:grpSpPr>
          <p:sp>
            <p:nvSpPr>
              <p:cNvPr id="24" name="椭圆 23">
                <a:extLst>
                  <a:ext uri="{FF2B5EF4-FFF2-40B4-BE49-F238E27FC236}">
                    <a16:creationId xmlns:a16="http://schemas.microsoft.com/office/drawing/2014/main" id="{34AD1F0F-5F4B-482F-ABBE-F1E0E620C990}"/>
                  </a:ext>
                </a:extLst>
              </p:cNvPr>
              <p:cNvSpPr/>
              <p:nvPr userDrawn="1"/>
            </p:nvSpPr>
            <p:spPr>
              <a:xfrm>
                <a:off x="8286106"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D2343562-AB72-47B2-8273-F6D7E31B10B1}"/>
                  </a:ext>
                </a:extLst>
              </p:cNvPr>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1E09256E-5322-4AC7-8160-8A97E41C21FC}"/>
                  </a:ext>
                </a:extLst>
              </p:cNvPr>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74AF2E7E-F9C4-446D-A456-C844D18DD7D5}"/>
                  </a:ext>
                </a:extLst>
              </p:cNvPr>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9" name="books-group_25777">
              <a:extLst>
                <a:ext uri="{FF2B5EF4-FFF2-40B4-BE49-F238E27FC236}">
                  <a16:creationId xmlns:a16="http://schemas.microsoft.com/office/drawing/2014/main" id="{E3E821FB-CDBB-47BD-BAF7-07298D0363B3}"/>
                </a:ext>
              </a:extLst>
            </p:cNvPr>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3" name="文本占位符 12">
              <a:extLst>
                <a:ext uri="{FF2B5EF4-FFF2-40B4-BE49-F238E27FC236}">
                  <a16:creationId xmlns:a16="http://schemas.microsoft.com/office/drawing/2014/main" id="{0F7673E7-C907-4517-B8BE-868E548CB899}"/>
                </a:ext>
              </a:extLst>
            </p:cNvPr>
            <p:cNvSpPr txBox="1">
              <a:spLocks/>
            </p:cNvSpPr>
            <p:nvPr/>
          </p:nvSpPr>
          <p:spPr>
            <a:xfrm>
              <a:off x="6547220" y="285985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en-US" sz="4000" b="1" i="0" u="none" strike="noStrike" kern="1200" cap="none" spc="0" normalizeH="0" baseline="0" noProof="0" dirty="0" smtClean="0">
                  <a:ln>
                    <a:noFill/>
                  </a:ln>
                  <a:solidFill>
                    <a:schemeClr val="tx1"/>
                  </a:solidFill>
                  <a:effectLst/>
                  <a:uLnTx/>
                  <a:uFillTx/>
                  <a:latin typeface="Arial"/>
                  <a:ea typeface="微软雅黑"/>
                  <a:cs typeface="+mn-cs"/>
                  <a:sym typeface="+mn-lt"/>
                </a:rPr>
                <a:t>项目简介</a:t>
              </a:r>
              <a:endParaRPr kumimoji="0" lang="zh-CN" altLang="en-US" sz="4000" b="1" i="0" u="none" strike="noStrike" kern="1200" cap="none" spc="0" normalizeH="0" baseline="0" noProof="0" dirty="0">
                <a:ln>
                  <a:noFill/>
                </a:ln>
                <a:solidFill>
                  <a:schemeClr val="tx1"/>
                </a:solidFill>
                <a:effectLst/>
                <a:uLnTx/>
                <a:uFillTx/>
                <a:latin typeface="Arial"/>
                <a:ea typeface="微软雅黑"/>
                <a:cs typeface="+mn-cs"/>
                <a:sym typeface="+mn-lt"/>
              </a:endParaRPr>
            </a:p>
          </p:txBody>
        </p:sp>
      </p:grpSp>
    </p:spTree>
    <p:extLst>
      <p:ext uri="{BB962C8B-B14F-4D97-AF65-F5344CB8AC3E}">
        <p14:creationId xmlns:p14="http://schemas.microsoft.com/office/powerpoint/2010/main" val="1172731406"/>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2251" y="1713869"/>
            <a:ext cx="10498347" cy="1566583"/>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实现一个新闻发布管理系统，主要是实现管理员新增新闻、审核新闻、管理已有新闻等功能，并实现客户端用户登录注册，浏览新闻等功能。</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项目采用</a:t>
            </a:r>
            <a:r>
              <a:rPr lang="en-US" altLang="zh-CN" sz="2200" dirty="0" err="1" smtClean="0">
                <a:latin typeface="+mn-ea"/>
              </a:rPr>
              <a:t>SpringCloud</a:t>
            </a:r>
            <a:r>
              <a:rPr lang="zh-CN" altLang="en-US" sz="2200" dirty="0" smtClean="0">
                <a:latin typeface="+mn-ea"/>
              </a:rPr>
              <a:t>并在</a:t>
            </a:r>
            <a:r>
              <a:rPr lang="en-US" altLang="zh-CN" sz="2200" dirty="0" smtClean="0">
                <a:latin typeface="+mn-ea"/>
              </a:rPr>
              <a:t>Docker</a:t>
            </a:r>
            <a:r>
              <a:rPr lang="zh-CN" altLang="en-US" sz="2200" dirty="0" smtClean="0">
                <a:latin typeface="+mn-ea"/>
              </a:rPr>
              <a:t>部署项目，实现微服务架构。</a:t>
            </a:r>
            <a:endParaRPr lang="en-US" altLang="zh-CN" sz="2200" dirty="0" smtClean="0">
              <a:latin typeface="+mn-ea"/>
              <a:ea typeface="+mn-ea"/>
            </a:endParaRPr>
          </a:p>
        </p:txBody>
      </p:sp>
      <p:sp>
        <p:nvSpPr>
          <p:cNvPr id="9" name="标题 8"/>
          <p:cNvSpPr>
            <a:spLocks noGrp="1"/>
          </p:cNvSpPr>
          <p:nvPr>
            <p:ph type="title"/>
          </p:nvPr>
        </p:nvSpPr>
        <p:spPr/>
        <p:txBody>
          <a:bodyPr/>
          <a:lstStyle/>
          <a:p>
            <a:r>
              <a:rPr lang="zh-CN" altLang="en-US" dirty="0"/>
              <a:t>项目</a:t>
            </a:r>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smtClean="0">
              <a:solidFill>
                <a:schemeClr val="bg1"/>
              </a:solidFill>
            </a:endParaRPr>
          </a:p>
        </p:txBody>
      </p:sp>
    </p:spTree>
    <p:extLst>
      <p:ext uri="{BB962C8B-B14F-4D97-AF65-F5344CB8AC3E}">
        <p14:creationId xmlns:p14="http://schemas.microsoft.com/office/powerpoint/2010/main" val="228801517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登录注册</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smtClean="0">
                <a:solidFill>
                  <a:schemeClr val="bg1"/>
                </a:solidFill>
              </a:rPr>
              <a:t>1</a:t>
            </a:r>
            <a:endParaRPr lang="zh-CN" altLang="en-US" sz="3600" b="1" dirty="0" smtClean="0">
              <a:solidFill>
                <a:schemeClr val="bg1"/>
              </a:solidFill>
            </a:endParaRPr>
          </a:p>
        </p:txBody>
      </p:sp>
      <p:pic>
        <p:nvPicPr>
          <p:cNvPr id="4" name="图片 3"/>
          <p:cNvPicPr/>
          <p:nvPr/>
        </p:nvPicPr>
        <p:blipFill>
          <a:blip r:embed="rId2"/>
          <a:stretch>
            <a:fillRect/>
          </a:stretch>
        </p:blipFill>
        <p:spPr>
          <a:xfrm>
            <a:off x="535536" y="1791277"/>
            <a:ext cx="5274310" cy="2832100"/>
          </a:xfrm>
          <a:prstGeom prst="rect">
            <a:avLst/>
          </a:prstGeom>
        </p:spPr>
      </p:pic>
      <p:pic>
        <p:nvPicPr>
          <p:cNvPr id="6" name="图片 5"/>
          <p:cNvPicPr/>
          <p:nvPr/>
        </p:nvPicPr>
        <p:blipFill>
          <a:blip r:embed="rId3"/>
          <a:stretch>
            <a:fillRect/>
          </a:stretch>
        </p:blipFill>
        <p:spPr>
          <a:xfrm>
            <a:off x="5928474" y="1791277"/>
            <a:ext cx="5274310" cy="2832100"/>
          </a:xfrm>
          <a:prstGeom prst="rect">
            <a:avLst/>
          </a:prstGeom>
        </p:spPr>
      </p:pic>
      <p:sp>
        <p:nvSpPr>
          <p:cNvPr id="2" name="文本框 1"/>
          <p:cNvSpPr txBox="1"/>
          <p:nvPr/>
        </p:nvSpPr>
        <p:spPr>
          <a:xfrm>
            <a:off x="2364377" y="1358537"/>
            <a:ext cx="1107996" cy="369332"/>
          </a:xfrm>
          <a:prstGeom prst="rect">
            <a:avLst/>
          </a:prstGeom>
          <a:noFill/>
        </p:spPr>
        <p:txBody>
          <a:bodyPr wrap="none" rtlCol="0">
            <a:spAutoFit/>
          </a:bodyPr>
          <a:lstStyle/>
          <a:p>
            <a:r>
              <a:rPr lang="zh-CN" altLang="en-US" dirty="0" smtClean="0"/>
              <a:t>注册界面</a:t>
            </a:r>
            <a:endParaRPr lang="zh-CN" altLang="en-US" dirty="0"/>
          </a:p>
        </p:txBody>
      </p:sp>
      <p:sp>
        <p:nvSpPr>
          <p:cNvPr id="3" name="文本框 2"/>
          <p:cNvSpPr txBox="1"/>
          <p:nvPr/>
        </p:nvSpPr>
        <p:spPr>
          <a:xfrm>
            <a:off x="7746274" y="1343568"/>
            <a:ext cx="1107996" cy="369332"/>
          </a:xfrm>
          <a:prstGeom prst="rect">
            <a:avLst/>
          </a:prstGeom>
          <a:noFill/>
        </p:spPr>
        <p:txBody>
          <a:bodyPr wrap="none" rtlCol="0">
            <a:spAutoFit/>
          </a:bodyPr>
          <a:lstStyle/>
          <a:p>
            <a:r>
              <a:rPr lang="zh-CN" altLang="en-US" dirty="0" smtClean="0"/>
              <a:t>登录界面</a:t>
            </a:r>
            <a:endParaRPr lang="zh-CN" altLang="en-US" dirty="0"/>
          </a:p>
        </p:txBody>
      </p:sp>
    </p:spTree>
    <p:extLst>
      <p:ext uri="{BB962C8B-B14F-4D97-AF65-F5344CB8AC3E}">
        <p14:creationId xmlns:p14="http://schemas.microsoft.com/office/powerpoint/2010/main" val="929820330"/>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查看新闻界面</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pic>
        <p:nvPicPr>
          <p:cNvPr id="6" name="图片 5"/>
          <p:cNvPicPr/>
          <p:nvPr/>
        </p:nvPicPr>
        <p:blipFill>
          <a:blip r:embed="rId2"/>
          <a:stretch>
            <a:fillRect/>
          </a:stretch>
        </p:blipFill>
        <p:spPr>
          <a:xfrm>
            <a:off x="1734548" y="1050425"/>
            <a:ext cx="8515850" cy="4840924"/>
          </a:xfrm>
          <a:prstGeom prst="rect">
            <a:avLst/>
          </a:prstGeom>
        </p:spPr>
      </p:pic>
    </p:spTree>
    <p:extLst>
      <p:ext uri="{BB962C8B-B14F-4D97-AF65-F5344CB8AC3E}">
        <p14:creationId xmlns:p14="http://schemas.microsoft.com/office/powerpoint/2010/main" val="2854157536"/>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管理员管理界面</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pic>
        <p:nvPicPr>
          <p:cNvPr id="7" name="图片 6"/>
          <p:cNvPicPr/>
          <p:nvPr/>
        </p:nvPicPr>
        <p:blipFill>
          <a:blip r:embed="rId2"/>
          <a:stretch>
            <a:fillRect/>
          </a:stretch>
        </p:blipFill>
        <p:spPr>
          <a:xfrm>
            <a:off x="1606549" y="881223"/>
            <a:ext cx="8464913" cy="5062377"/>
          </a:xfrm>
          <a:prstGeom prst="rect">
            <a:avLst/>
          </a:prstGeom>
        </p:spPr>
      </p:pic>
    </p:spTree>
    <p:extLst>
      <p:ext uri="{BB962C8B-B14F-4D97-AF65-F5344CB8AC3E}">
        <p14:creationId xmlns:p14="http://schemas.microsoft.com/office/powerpoint/2010/main" val="1920571786"/>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547220" y="1286273"/>
            <a:ext cx="4190733" cy="4851002"/>
            <a:chOff x="6547220" y="1286273"/>
            <a:chExt cx="4190733" cy="4851002"/>
          </a:xfrm>
        </p:grpSpPr>
        <p:grpSp>
          <p:nvGrpSpPr>
            <p:cNvPr id="23" name="组合 22">
              <a:extLst>
                <a:ext uri="{FF2B5EF4-FFF2-40B4-BE49-F238E27FC236}">
                  <a16:creationId xmlns:a16="http://schemas.microsoft.com/office/drawing/2014/main" id="{40BD2FF2-AD95-4944-BB7E-831CBF748C84}"/>
                </a:ext>
              </a:extLst>
            </p:cNvPr>
            <p:cNvGrpSpPr/>
            <p:nvPr/>
          </p:nvGrpSpPr>
          <p:grpSpPr>
            <a:xfrm>
              <a:off x="8254405" y="5982373"/>
              <a:ext cx="782996" cy="154902"/>
              <a:chOff x="8286106" y="6063574"/>
              <a:chExt cx="1180111" cy="233464"/>
            </a:xfrm>
          </p:grpSpPr>
          <p:sp>
            <p:nvSpPr>
              <p:cNvPr id="24" name="椭圆 23">
                <a:extLst>
                  <a:ext uri="{FF2B5EF4-FFF2-40B4-BE49-F238E27FC236}">
                    <a16:creationId xmlns:a16="http://schemas.microsoft.com/office/drawing/2014/main" id="{34AD1F0F-5F4B-482F-ABBE-F1E0E620C990}"/>
                  </a:ext>
                </a:extLst>
              </p:cNvPr>
              <p:cNvSpPr/>
              <p:nvPr userDrawn="1"/>
            </p:nvSpPr>
            <p:spPr>
              <a:xfrm>
                <a:off x="8286106"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D2343562-AB72-47B2-8273-F6D7E31B10B1}"/>
                  </a:ext>
                </a:extLst>
              </p:cNvPr>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1E09256E-5322-4AC7-8160-8A97E41C21FC}"/>
                  </a:ext>
                </a:extLst>
              </p:cNvPr>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74AF2E7E-F9C4-446D-A456-C844D18DD7D5}"/>
                  </a:ext>
                </a:extLst>
              </p:cNvPr>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9" name="books-group_25777">
              <a:extLst>
                <a:ext uri="{FF2B5EF4-FFF2-40B4-BE49-F238E27FC236}">
                  <a16:creationId xmlns:a16="http://schemas.microsoft.com/office/drawing/2014/main" id="{E3E821FB-CDBB-47BD-BAF7-07298D0363B3}"/>
                </a:ext>
              </a:extLst>
            </p:cNvPr>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3" name="文本占位符 12">
              <a:extLst>
                <a:ext uri="{FF2B5EF4-FFF2-40B4-BE49-F238E27FC236}">
                  <a16:creationId xmlns:a16="http://schemas.microsoft.com/office/drawing/2014/main" id="{0F7673E7-C907-4517-B8BE-868E548CB899}"/>
                </a:ext>
              </a:extLst>
            </p:cNvPr>
            <p:cNvSpPr txBox="1">
              <a:spLocks/>
            </p:cNvSpPr>
            <p:nvPr/>
          </p:nvSpPr>
          <p:spPr>
            <a:xfrm>
              <a:off x="6547220" y="285985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4000" b="1" i="0" u="none" strike="noStrike" kern="1200" cap="none" spc="0" normalizeH="0" baseline="0" noProof="0" dirty="0" err="1" smtClean="0">
                  <a:ln>
                    <a:noFill/>
                  </a:ln>
                  <a:solidFill>
                    <a:schemeClr val="tx1"/>
                  </a:solidFill>
                  <a:effectLst/>
                  <a:uLnTx/>
                  <a:uFillTx/>
                  <a:latin typeface="Arial"/>
                  <a:ea typeface="微软雅黑"/>
                  <a:cs typeface="+mn-cs"/>
                  <a:sym typeface="+mn-lt"/>
                </a:rPr>
                <a:t>SpringCloud</a:t>
              </a:r>
              <a:r>
                <a:rPr lang="zh-CN" altLang="en-US" dirty="0">
                  <a:solidFill>
                    <a:schemeClr val="tx1"/>
                  </a:solidFill>
                  <a:latin typeface="Arial"/>
                  <a:ea typeface="微软雅黑"/>
                  <a:sym typeface="+mn-lt"/>
                </a:rPr>
                <a:t>架构</a:t>
              </a:r>
              <a:endParaRPr kumimoji="0" lang="zh-CN" altLang="en-US" sz="4000" b="1" i="0" u="none" strike="noStrike" kern="1200" cap="none" spc="0" normalizeH="0" baseline="0" noProof="0" dirty="0">
                <a:ln>
                  <a:noFill/>
                </a:ln>
                <a:solidFill>
                  <a:schemeClr val="tx1"/>
                </a:solidFill>
                <a:effectLst/>
                <a:uLnTx/>
                <a:uFillTx/>
                <a:latin typeface="Arial"/>
                <a:ea typeface="微软雅黑"/>
                <a:cs typeface="+mn-cs"/>
                <a:sym typeface="+mn-lt"/>
              </a:endParaRPr>
            </a:p>
          </p:txBody>
        </p:sp>
      </p:grpSp>
    </p:spTree>
    <p:extLst>
      <p:ext uri="{BB962C8B-B14F-4D97-AF65-F5344CB8AC3E}">
        <p14:creationId xmlns:p14="http://schemas.microsoft.com/office/powerpoint/2010/main" val="394929172"/>
      </p:ext>
    </p:extLst>
  </p:cSld>
  <p:clrMapOvr>
    <a:masterClrMapping/>
  </p:clrMapOvr>
  <p:transition spd="med">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659</Words>
  <Application>Microsoft Office PowerPoint</Application>
  <PresentationFormat>宽屏</PresentationFormat>
  <Paragraphs>106</Paragraphs>
  <Slides>21</Slides>
  <Notes>8</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21</vt:i4>
      </vt:variant>
    </vt:vector>
  </HeadingPairs>
  <TitlesOfParts>
    <vt:vector size="31" baseType="lpstr">
      <vt:lpstr>等线</vt:lpstr>
      <vt:lpstr>等线 Light</vt:lpstr>
      <vt:lpstr>微软雅黑</vt:lpstr>
      <vt:lpstr>微软雅黑 Light</vt:lpstr>
      <vt:lpstr>Arial</vt:lpstr>
      <vt:lpstr>Century Gothic</vt:lpstr>
      <vt:lpstr>Wingdings</vt:lpstr>
      <vt:lpstr>Wingdings 3</vt:lpstr>
      <vt:lpstr>Office 主题​​</vt:lpstr>
      <vt:lpstr>1_Office 主题​​</vt:lpstr>
      <vt:lpstr>基于SpringCloud+Docker的新闻系统</vt:lpstr>
      <vt:lpstr>小组成员</vt:lpstr>
      <vt:lpstr>PowerPoint 演示文稿</vt:lpstr>
      <vt:lpstr>PowerPoint 演示文稿</vt:lpstr>
      <vt:lpstr>项目</vt:lpstr>
      <vt:lpstr>登录注册</vt:lpstr>
      <vt:lpstr>查看新闻界面</vt:lpstr>
      <vt:lpstr>管理员管理界面</vt:lpstr>
      <vt:lpstr>PowerPoint 演示文稿</vt:lpstr>
      <vt:lpstr>新闻系统总体package图</vt:lpstr>
      <vt:lpstr>微服务总体架构图</vt:lpstr>
      <vt:lpstr>体系结构图</vt:lpstr>
      <vt:lpstr>应用组件图</vt:lpstr>
      <vt:lpstr>Eureka service</vt:lpstr>
      <vt:lpstr>负载均衡</vt:lpstr>
      <vt:lpstr>路由</vt:lpstr>
      <vt:lpstr>PowerPoint 演示文稿</vt:lpstr>
      <vt:lpstr>Docker部署流程</vt:lpstr>
      <vt:lpstr>PowerPoint 演示文稿</vt:lpstr>
      <vt:lpstr>远程访问</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基于SpringCloud+Docker的新闻发布系统</dc:title>
  <dc:creator>郁裕磊</dc:creator>
  <cp:lastModifiedBy>郁裕磊</cp:lastModifiedBy>
  <cp:revision>34</cp:revision>
  <dcterms:created xsi:type="dcterms:W3CDTF">2019-11-07T10:47:46Z</dcterms:created>
  <dcterms:modified xsi:type="dcterms:W3CDTF">2020-01-10T12:29:44Z</dcterms:modified>
</cp:coreProperties>
</file>